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6"/>
  </p:handoutMasterIdLst>
  <p:sldIdLst>
    <p:sldId id="256" r:id="rId2"/>
    <p:sldId id="258" r:id="rId3"/>
    <p:sldId id="257" r:id="rId4"/>
    <p:sldId id="264" r:id="rId5"/>
    <p:sldId id="362" r:id="rId6"/>
    <p:sldId id="265" r:id="rId7"/>
    <p:sldId id="266" r:id="rId8"/>
    <p:sldId id="316" r:id="rId9"/>
    <p:sldId id="315" r:id="rId10"/>
    <p:sldId id="363" r:id="rId11"/>
    <p:sldId id="303" r:id="rId12"/>
    <p:sldId id="304" r:id="rId13"/>
    <p:sldId id="312" r:id="rId14"/>
    <p:sldId id="305" r:id="rId15"/>
    <p:sldId id="302" r:id="rId16"/>
    <p:sldId id="318" r:id="rId17"/>
    <p:sldId id="319" r:id="rId18"/>
    <p:sldId id="300" r:id="rId19"/>
    <p:sldId id="288" r:id="rId20"/>
    <p:sldId id="289" r:id="rId21"/>
    <p:sldId id="290" r:id="rId22"/>
    <p:sldId id="291" r:id="rId23"/>
    <p:sldId id="292" r:id="rId24"/>
    <p:sldId id="293" r:id="rId25"/>
    <p:sldId id="330" r:id="rId26"/>
    <p:sldId id="336" r:id="rId27"/>
    <p:sldId id="347" r:id="rId28"/>
    <p:sldId id="349" r:id="rId29"/>
    <p:sldId id="350" r:id="rId30"/>
    <p:sldId id="351" r:id="rId31"/>
    <p:sldId id="352" r:id="rId32"/>
    <p:sldId id="353" r:id="rId33"/>
    <p:sldId id="346" r:id="rId34"/>
    <p:sldId id="325" r:id="rId35"/>
    <p:sldId id="333" r:id="rId36"/>
    <p:sldId id="334" r:id="rId37"/>
    <p:sldId id="335" r:id="rId38"/>
    <p:sldId id="360" r:id="rId39"/>
    <p:sldId id="354" r:id="rId40"/>
    <p:sldId id="355" r:id="rId41"/>
    <p:sldId id="356" r:id="rId42"/>
    <p:sldId id="357" r:id="rId43"/>
    <p:sldId id="358" r:id="rId44"/>
    <p:sldId id="359" r:id="rId45"/>
    <p:sldId id="345" r:id="rId46"/>
    <p:sldId id="326" r:id="rId47"/>
    <p:sldId id="344" r:id="rId48"/>
    <p:sldId id="343" r:id="rId49"/>
    <p:sldId id="361" r:id="rId50"/>
    <p:sldId id="340" r:id="rId51"/>
    <p:sldId id="348" r:id="rId52"/>
    <p:sldId id="341" r:id="rId53"/>
    <p:sldId id="328" r:id="rId54"/>
    <p:sldId id="332" r:id="rId55"/>
    <p:sldId id="294" r:id="rId56"/>
    <p:sldId id="295" r:id="rId57"/>
    <p:sldId id="308" r:id="rId58"/>
    <p:sldId id="297" r:id="rId59"/>
    <p:sldId id="286" r:id="rId60"/>
    <p:sldId id="273" r:id="rId61"/>
    <p:sldId id="337" r:id="rId62"/>
    <p:sldId id="331" r:id="rId63"/>
    <p:sldId id="277" r:id="rId64"/>
    <p:sldId id="278" r:id="rId65"/>
  </p:sldIdLst>
  <p:sldSz cx="9144000" cy="6858000" type="screen4x3"/>
  <p:notesSz cx="6708775" cy="97742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74" y="2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07136" cy="488712"/>
          </a:xfrm>
          <a:prstGeom prst="rect">
            <a:avLst/>
          </a:prstGeom>
        </p:spPr>
        <p:txBody>
          <a:bodyPr vert="horz" lIns="90151" tIns="45075" rIns="90151" bIns="45075" rtlCol="0"/>
          <a:lstStyle>
            <a:lvl1pPr algn="l">
              <a:defRPr sz="1200"/>
            </a:lvl1pPr>
          </a:lstStyle>
          <a:p>
            <a:endParaRPr lang="fr-FR"/>
          </a:p>
        </p:txBody>
      </p:sp>
      <p:sp>
        <p:nvSpPr>
          <p:cNvPr id="3" name="Espace réservé de la date 2"/>
          <p:cNvSpPr>
            <a:spLocks noGrp="1"/>
          </p:cNvSpPr>
          <p:nvPr>
            <p:ph type="dt" sz="quarter" idx="1"/>
          </p:nvPr>
        </p:nvSpPr>
        <p:spPr>
          <a:xfrm>
            <a:off x="3800087" y="0"/>
            <a:ext cx="2907136" cy="488712"/>
          </a:xfrm>
          <a:prstGeom prst="rect">
            <a:avLst/>
          </a:prstGeom>
        </p:spPr>
        <p:txBody>
          <a:bodyPr vert="horz" lIns="90151" tIns="45075" rIns="90151" bIns="45075" rtlCol="0"/>
          <a:lstStyle>
            <a:lvl1pPr algn="r">
              <a:defRPr sz="1200"/>
            </a:lvl1pPr>
          </a:lstStyle>
          <a:p>
            <a:fld id="{13F862F2-49DA-4546-B849-E7FA21FF26ED}" type="datetimeFigureOut">
              <a:rPr lang="fr-FR" smtClean="0"/>
              <a:t>06/10/2023</a:t>
            </a:fld>
            <a:endParaRPr lang="fr-FR"/>
          </a:p>
        </p:txBody>
      </p:sp>
      <p:sp>
        <p:nvSpPr>
          <p:cNvPr id="4" name="Espace réservé du pied de page 3"/>
          <p:cNvSpPr>
            <a:spLocks noGrp="1"/>
          </p:cNvSpPr>
          <p:nvPr>
            <p:ph type="ftr" sz="quarter" idx="2"/>
          </p:nvPr>
        </p:nvSpPr>
        <p:spPr>
          <a:xfrm>
            <a:off x="0" y="9283830"/>
            <a:ext cx="2907136" cy="488712"/>
          </a:xfrm>
          <a:prstGeom prst="rect">
            <a:avLst/>
          </a:prstGeom>
        </p:spPr>
        <p:txBody>
          <a:bodyPr vert="horz" lIns="90151" tIns="45075" rIns="90151" bIns="45075"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00087" y="9283830"/>
            <a:ext cx="2907136" cy="488712"/>
          </a:xfrm>
          <a:prstGeom prst="rect">
            <a:avLst/>
          </a:prstGeom>
        </p:spPr>
        <p:txBody>
          <a:bodyPr vert="horz" lIns="90151" tIns="45075" rIns="90151" bIns="45075" rtlCol="0" anchor="b"/>
          <a:lstStyle>
            <a:lvl1pPr algn="r">
              <a:defRPr sz="1200"/>
            </a:lvl1pPr>
          </a:lstStyle>
          <a:p>
            <a:fld id="{20910735-210C-401B-894F-2E80E5DEBA66}" type="slidenum">
              <a:rPr lang="fr-FR" smtClean="0"/>
              <a:t>‹N°›</a:t>
            </a:fld>
            <a:endParaRPr lang="fr-FR"/>
          </a:p>
        </p:txBody>
      </p:sp>
    </p:spTree>
    <p:extLst>
      <p:ext uri="{BB962C8B-B14F-4D97-AF65-F5344CB8AC3E}">
        <p14:creationId xmlns:p14="http://schemas.microsoft.com/office/powerpoint/2010/main" val="314540935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D3C3CB61-ACC7-47FB-8B3F-B24BFEE496E8}" type="datetimeFigureOut">
              <a:rPr lang="fr-FR" smtClean="0"/>
              <a:t>06/10/2023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EDFB2B-F5D0-474A-ADA3-1EF95F98C2B6}" type="slidenum">
              <a:rPr lang="fr-FR" smtClean="0"/>
              <a:t>‹N°›</a:t>
            </a:fld>
            <a:endParaRPr lang="fr-FR"/>
          </a:p>
        </p:txBody>
      </p:sp>
    </p:spTree>
    <p:extLst>
      <p:ext uri="{BB962C8B-B14F-4D97-AF65-F5344CB8AC3E}">
        <p14:creationId xmlns:p14="http://schemas.microsoft.com/office/powerpoint/2010/main" val="34089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3C3CB61-ACC7-47FB-8B3F-B24BFEE496E8}" type="datetimeFigureOut">
              <a:rPr lang="fr-FR" smtClean="0"/>
              <a:t>06/10/2023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EDFB2B-F5D0-474A-ADA3-1EF95F98C2B6}" type="slidenum">
              <a:rPr lang="fr-FR" smtClean="0"/>
              <a:t>‹N°›</a:t>
            </a:fld>
            <a:endParaRPr lang="fr-FR"/>
          </a:p>
        </p:txBody>
      </p:sp>
    </p:spTree>
    <p:extLst>
      <p:ext uri="{BB962C8B-B14F-4D97-AF65-F5344CB8AC3E}">
        <p14:creationId xmlns:p14="http://schemas.microsoft.com/office/powerpoint/2010/main" val="2439184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3C3CB61-ACC7-47FB-8B3F-B24BFEE496E8}" type="datetimeFigureOut">
              <a:rPr lang="fr-FR" smtClean="0"/>
              <a:t>06/10/2023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EDFB2B-F5D0-474A-ADA3-1EF95F98C2B6}" type="slidenum">
              <a:rPr lang="fr-FR" smtClean="0"/>
              <a:t>‹N°›</a:t>
            </a:fld>
            <a:endParaRPr lang="fr-FR"/>
          </a:p>
        </p:txBody>
      </p:sp>
    </p:spTree>
    <p:extLst>
      <p:ext uri="{BB962C8B-B14F-4D97-AF65-F5344CB8AC3E}">
        <p14:creationId xmlns:p14="http://schemas.microsoft.com/office/powerpoint/2010/main" val="4174113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01625" y="228600"/>
            <a:ext cx="8510588" cy="1325563"/>
          </a:xfrm>
        </p:spPr>
        <p:txBody>
          <a:bodyPr/>
          <a:lstStyle/>
          <a:p>
            <a:r>
              <a:rPr lang="fr-FR"/>
              <a:t>Cliquez pour modifier le style du titre</a:t>
            </a:r>
          </a:p>
        </p:txBody>
      </p:sp>
      <p:sp>
        <p:nvSpPr>
          <p:cNvPr id="3" name="Espace réservé du texte 2"/>
          <p:cNvSpPr>
            <a:spLocks noGrp="1"/>
          </p:cNvSpPr>
          <p:nvPr>
            <p:ph type="body" sz="half" idx="1"/>
          </p:nvPr>
        </p:nvSpPr>
        <p:spPr>
          <a:xfrm>
            <a:off x="301625" y="1676400"/>
            <a:ext cx="4194175" cy="44227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76400"/>
            <a:ext cx="4194175" cy="44227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36C8D7B-C4CF-49E0-9701-626CBD74303B}" type="slidenum">
              <a:rPr lang="fr-FR"/>
              <a:pPr>
                <a:defRPr/>
              </a:pPr>
              <a:t>‹N°›</a:t>
            </a:fld>
            <a:endParaRPr lang="fr-FR"/>
          </a:p>
        </p:txBody>
      </p:sp>
    </p:spTree>
    <p:extLst>
      <p:ext uri="{BB962C8B-B14F-4D97-AF65-F5344CB8AC3E}">
        <p14:creationId xmlns:p14="http://schemas.microsoft.com/office/powerpoint/2010/main" val="4242310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3C3CB61-ACC7-47FB-8B3F-B24BFEE496E8}" type="datetimeFigureOut">
              <a:rPr lang="fr-FR" smtClean="0"/>
              <a:t>06/10/2023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EDFB2B-F5D0-474A-ADA3-1EF95F98C2B6}" type="slidenum">
              <a:rPr lang="fr-FR" smtClean="0"/>
              <a:t>‹N°›</a:t>
            </a:fld>
            <a:endParaRPr lang="fr-FR"/>
          </a:p>
        </p:txBody>
      </p:sp>
    </p:spTree>
    <p:extLst>
      <p:ext uri="{BB962C8B-B14F-4D97-AF65-F5344CB8AC3E}">
        <p14:creationId xmlns:p14="http://schemas.microsoft.com/office/powerpoint/2010/main" val="1333753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D3C3CB61-ACC7-47FB-8B3F-B24BFEE496E8}" type="datetimeFigureOut">
              <a:rPr lang="fr-FR" smtClean="0"/>
              <a:t>06/10/2023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EDFB2B-F5D0-474A-ADA3-1EF95F98C2B6}" type="slidenum">
              <a:rPr lang="fr-FR" smtClean="0"/>
              <a:t>‹N°›</a:t>
            </a:fld>
            <a:endParaRPr lang="fr-FR"/>
          </a:p>
        </p:txBody>
      </p:sp>
    </p:spTree>
    <p:extLst>
      <p:ext uri="{BB962C8B-B14F-4D97-AF65-F5344CB8AC3E}">
        <p14:creationId xmlns:p14="http://schemas.microsoft.com/office/powerpoint/2010/main" val="1368492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3C3CB61-ACC7-47FB-8B3F-B24BFEE496E8}" type="datetimeFigureOut">
              <a:rPr lang="fr-FR" smtClean="0"/>
              <a:t>06/10/2023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6EDFB2B-F5D0-474A-ADA3-1EF95F98C2B6}" type="slidenum">
              <a:rPr lang="fr-FR" smtClean="0"/>
              <a:t>‹N°›</a:t>
            </a:fld>
            <a:endParaRPr lang="fr-FR"/>
          </a:p>
        </p:txBody>
      </p:sp>
    </p:spTree>
    <p:extLst>
      <p:ext uri="{BB962C8B-B14F-4D97-AF65-F5344CB8AC3E}">
        <p14:creationId xmlns:p14="http://schemas.microsoft.com/office/powerpoint/2010/main" val="985558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3C3CB61-ACC7-47FB-8B3F-B24BFEE496E8}" type="datetimeFigureOut">
              <a:rPr lang="fr-FR" smtClean="0"/>
              <a:t>06/10/2023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6EDFB2B-F5D0-474A-ADA3-1EF95F98C2B6}" type="slidenum">
              <a:rPr lang="fr-FR" smtClean="0"/>
              <a:t>‹N°›</a:t>
            </a:fld>
            <a:endParaRPr lang="fr-FR"/>
          </a:p>
        </p:txBody>
      </p:sp>
    </p:spTree>
    <p:extLst>
      <p:ext uri="{BB962C8B-B14F-4D97-AF65-F5344CB8AC3E}">
        <p14:creationId xmlns:p14="http://schemas.microsoft.com/office/powerpoint/2010/main" val="2265695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D3C3CB61-ACC7-47FB-8B3F-B24BFEE496E8}" type="datetimeFigureOut">
              <a:rPr lang="fr-FR" smtClean="0"/>
              <a:t>06/10/2023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6EDFB2B-F5D0-474A-ADA3-1EF95F98C2B6}" type="slidenum">
              <a:rPr lang="fr-FR" smtClean="0"/>
              <a:t>‹N°›</a:t>
            </a:fld>
            <a:endParaRPr lang="fr-FR"/>
          </a:p>
        </p:txBody>
      </p:sp>
    </p:spTree>
    <p:extLst>
      <p:ext uri="{BB962C8B-B14F-4D97-AF65-F5344CB8AC3E}">
        <p14:creationId xmlns:p14="http://schemas.microsoft.com/office/powerpoint/2010/main" val="618874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3C3CB61-ACC7-47FB-8B3F-B24BFEE496E8}" type="datetimeFigureOut">
              <a:rPr lang="fr-FR" smtClean="0"/>
              <a:t>06/10/2023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6EDFB2B-F5D0-474A-ADA3-1EF95F98C2B6}" type="slidenum">
              <a:rPr lang="fr-FR" smtClean="0"/>
              <a:t>‹N°›</a:t>
            </a:fld>
            <a:endParaRPr lang="fr-FR"/>
          </a:p>
        </p:txBody>
      </p:sp>
    </p:spTree>
    <p:extLst>
      <p:ext uri="{BB962C8B-B14F-4D97-AF65-F5344CB8AC3E}">
        <p14:creationId xmlns:p14="http://schemas.microsoft.com/office/powerpoint/2010/main" val="333056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3C3CB61-ACC7-47FB-8B3F-B24BFEE496E8}" type="datetimeFigureOut">
              <a:rPr lang="fr-FR" smtClean="0"/>
              <a:t>06/10/2023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6EDFB2B-F5D0-474A-ADA3-1EF95F98C2B6}" type="slidenum">
              <a:rPr lang="fr-FR" smtClean="0"/>
              <a:t>‹N°›</a:t>
            </a:fld>
            <a:endParaRPr lang="fr-FR"/>
          </a:p>
        </p:txBody>
      </p:sp>
    </p:spTree>
    <p:extLst>
      <p:ext uri="{BB962C8B-B14F-4D97-AF65-F5344CB8AC3E}">
        <p14:creationId xmlns:p14="http://schemas.microsoft.com/office/powerpoint/2010/main" val="1128534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3C3CB61-ACC7-47FB-8B3F-B24BFEE496E8}" type="datetimeFigureOut">
              <a:rPr lang="fr-FR" smtClean="0"/>
              <a:t>06/10/2023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6EDFB2B-F5D0-474A-ADA3-1EF95F98C2B6}" type="slidenum">
              <a:rPr lang="fr-FR" smtClean="0"/>
              <a:t>‹N°›</a:t>
            </a:fld>
            <a:endParaRPr lang="fr-FR"/>
          </a:p>
        </p:txBody>
      </p:sp>
    </p:spTree>
    <p:extLst>
      <p:ext uri="{BB962C8B-B14F-4D97-AF65-F5344CB8AC3E}">
        <p14:creationId xmlns:p14="http://schemas.microsoft.com/office/powerpoint/2010/main" val="1045845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3CB61-ACC7-47FB-8B3F-B24BFEE496E8}" type="datetimeFigureOut">
              <a:rPr lang="fr-FR" smtClean="0"/>
              <a:t>06/10/2023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DFB2B-F5D0-474A-ADA3-1EF95F98C2B6}" type="slidenum">
              <a:rPr lang="fr-FR" smtClean="0"/>
              <a:t>‹N°›</a:t>
            </a:fld>
            <a:endParaRPr lang="fr-FR"/>
          </a:p>
        </p:txBody>
      </p:sp>
    </p:spTree>
    <p:extLst>
      <p:ext uri="{BB962C8B-B14F-4D97-AF65-F5344CB8AC3E}">
        <p14:creationId xmlns:p14="http://schemas.microsoft.com/office/powerpoint/2010/main" val="3949824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emf"/></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7.xml"/><Relationship Id="rId5" Type="http://schemas.openxmlformats.org/officeDocument/2006/relationships/image" Target="../media/image83.emf"/><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135707"/>
            <a:ext cx="7918648" cy="3805461"/>
          </a:xfrm>
        </p:spPr>
        <p:txBody>
          <a:bodyPr>
            <a:normAutofit fontScale="90000"/>
          </a:bodyPr>
          <a:lstStyle/>
          <a:p>
            <a:pPr algn="l"/>
            <a:br>
              <a:rPr lang="fr-FR" sz="1600" b="1" dirty="0">
                <a:solidFill>
                  <a:srgbClr val="0070C0"/>
                </a:solidFill>
              </a:rPr>
            </a:br>
            <a:r>
              <a:rPr lang="fr-FR" sz="1200" b="1" dirty="0">
                <a:solidFill>
                  <a:srgbClr val="0070C0"/>
                </a:solidFill>
              </a:rPr>
              <a:t>Journée CRTLA</a:t>
            </a:r>
            <a:br>
              <a:rPr lang="fr-FR" sz="1200" b="1" dirty="0">
                <a:solidFill>
                  <a:srgbClr val="0070C0"/>
                </a:solidFill>
              </a:rPr>
            </a:br>
            <a:r>
              <a:rPr lang="fr-FR" sz="1200" b="1" dirty="0">
                <a:solidFill>
                  <a:srgbClr val="0070C0"/>
                </a:solidFill>
              </a:rPr>
              <a:t>Maison des Associations</a:t>
            </a:r>
            <a:br>
              <a:rPr lang="fr-FR" sz="1200" b="1" dirty="0">
                <a:solidFill>
                  <a:srgbClr val="0070C0"/>
                </a:solidFill>
              </a:rPr>
            </a:br>
            <a:r>
              <a:rPr lang="fr-FR" sz="1200" b="1" dirty="0">
                <a:solidFill>
                  <a:srgbClr val="0070C0"/>
                </a:solidFill>
              </a:rPr>
              <a:t>Rennes, 6 octobre 2023 </a:t>
            </a:r>
            <a:br>
              <a:rPr lang="fr-FR" b="1" dirty="0">
                <a:solidFill>
                  <a:srgbClr val="0070C0"/>
                </a:solidFill>
              </a:rPr>
            </a:br>
            <a:br>
              <a:rPr lang="fr-FR" sz="1600" b="1" dirty="0">
                <a:solidFill>
                  <a:srgbClr val="0070C0"/>
                </a:solidFill>
              </a:rPr>
            </a:br>
            <a:br>
              <a:rPr lang="fr-FR" sz="1600" b="1" dirty="0">
                <a:solidFill>
                  <a:srgbClr val="0070C0"/>
                </a:solidFill>
              </a:rPr>
            </a:br>
            <a:br>
              <a:rPr lang="fr-FR" sz="1600" b="1" dirty="0">
                <a:solidFill>
                  <a:srgbClr val="0070C0"/>
                </a:solidFill>
              </a:rPr>
            </a:br>
            <a:br>
              <a:rPr lang="fr-FR" sz="1600" b="1" dirty="0">
                <a:solidFill>
                  <a:srgbClr val="0070C0"/>
                </a:solidFill>
              </a:rPr>
            </a:br>
            <a:br>
              <a:rPr lang="fr-FR" sz="1600" b="1" dirty="0">
                <a:solidFill>
                  <a:srgbClr val="0070C0"/>
                </a:solidFill>
              </a:rPr>
            </a:br>
            <a:br>
              <a:rPr lang="fr-FR" b="1" dirty="0">
                <a:solidFill>
                  <a:srgbClr val="0070C0"/>
                </a:solidFill>
              </a:rPr>
            </a:br>
            <a:r>
              <a:rPr lang="fr-FR" sz="4200" b="1" dirty="0">
                <a:solidFill>
                  <a:srgbClr val="0070C0"/>
                </a:solidFill>
              </a:rPr>
              <a:t>  La vulnérabilité : </a:t>
            </a:r>
            <a:br>
              <a:rPr lang="fr-FR" sz="4000" b="1" dirty="0">
                <a:solidFill>
                  <a:srgbClr val="0070C0"/>
                </a:solidFill>
              </a:rPr>
            </a:br>
            <a:r>
              <a:rPr lang="fr-FR" sz="3100" b="1" dirty="0">
                <a:solidFill>
                  <a:srgbClr val="0070C0"/>
                </a:solidFill>
              </a:rPr>
              <a:t>     Lieu de rencontre avec le bébé,   </a:t>
            </a:r>
            <a:br>
              <a:rPr lang="fr-FR" sz="3100" b="1" dirty="0">
                <a:solidFill>
                  <a:srgbClr val="0070C0"/>
                </a:solidFill>
              </a:rPr>
            </a:br>
            <a:r>
              <a:rPr lang="fr-FR" sz="3100" b="1" dirty="0">
                <a:solidFill>
                  <a:srgbClr val="0070C0"/>
                </a:solidFill>
              </a:rPr>
              <a:t>     l’enfant et l’adolescent</a:t>
            </a:r>
          </a:p>
        </p:txBody>
      </p:sp>
      <p:sp>
        <p:nvSpPr>
          <p:cNvPr id="3" name="Sous-titre 2"/>
          <p:cNvSpPr>
            <a:spLocks noGrp="1"/>
          </p:cNvSpPr>
          <p:nvPr>
            <p:ph type="subTitle" idx="1"/>
          </p:nvPr>
        </p:nvSpPr>
        <p:spPr>
          <a:xfrm>
            <a:off x="1371600" y="5013176"/>
            <a:ext cx="6656784" cy="1008112"/>
          </a:xfrm>
        </p:spPr>
        <p:txBody>
          <a:bodyPr>
            <a:normAutofit/>
          </a:bodyPr>
          <a:lstStyle/>
          <a:p>
            <a:pPr algn="r"/>
            <a:r>
              <a:rPr lang="fr-FR" sz="2000" b="1" dirty="0"/>
              <a:t>Pr. Philippe DUVERGER</a:t>
            </a:r>
          </a:p>
          <a:p>
            <a:pPr algn="r"/>
            <a:r>
              <a:rPr lang="fr-FR" sz="2000" b="1" dirty="0"/>
              <a:t>CHU Angers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86" y="365770"/>
            <a:ext cx="743329" cy="73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65770"/>
            <a:ext cx="61595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2094" y="416966"/>
            <a:ext cx="749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6" y="416966"/>
            <a:ext cx="1374899" cy="176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357434"/>
            <a:ext cx="1238250" cy="137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399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3733E8-0316-1B1B-DD49-6C956DDD1032}"/>
              </a:ext>
            </a:extLst>
          </p:cNvPr>
          <p:cNvSpPr>
            <a:spLocks noGrp="1"/>
          </p:cNvSpPr>
          <p:nvPr>
            <p:ph type="title"/>
          </p:nvPr>
        </p:nvSpPr>
        <p:spPr/>
        <p:txBody>
          <a:bodyPr>
            <a:normAutofit/>
          </a:bodyPr>
          <a:lstStyle/>
          <a:p>
            <a:r>
              <a:rPr lang="fr-FR" sz="2800" b="1" dirty="0">
                <a:solidFill>
                  <a:srgbClr val="0070C0"/>
                </a:solidFill>
              </a:rPr>
              <a:t>Vulnérabilité </a:t>
            </a:r>
            <a:r>
              <a:rPr lang="fr-FR" sz="2000" b="1" dirty="0">
                <a:solidFill>
                  <a:srgbClr val="0070C0"/>
                </a:solidFill>
              </a:rPr>
              <a:t>(5)</a:t>
            </a:r>
            <a:endParaRPr lang="fr-FR" sz="2800" b="1" dirty="0">
              <a:solidFill>
                <a:srgbClr val="0070C0"/>
              </a:solidFill>
            </a:endParaRPr>
          </a:p>
        </p:txBody>
      </p:sp>
      <p:sp>
        <p:nvSpPr>
          <p:cNvPr id="3" name="Espace réservé du contenu 2">
            <a:extLst>
              <a:ext uri="{FF2B5EF4-FFF2-40B4-BE49-F238E27FC236}">
                <a16:creationId xmlns:a16="http://schemas.microsoft.com/office/drawing/2014/main" id="{A6CA1EA9-7DB3-A0C7-5295-46A90CBC20C0}"/>
              </a:ext>
            </a:extLst>
          </p:cNvPr>
          <p:cNvSpPr>
            <a:spLocks noGrp="1"/>
          </p:cNvSpPr>
          <p:nvPr>
            <p:ph idx="1"/>
          </p:nvPr>
        </p:nvSpPr>
        <p:spPr/>
        <p:txBody>
          <a:bodyPr>
            <a:normAutofit/>
          </a:bodyPr>
          <a:lstStyle/>
          <a:p>
            <a:endParaRPr lang="fr-FR" sz="1800" dirty="0"/>
          </a:p>
          <a:p>
            <a:r>
              <a:rPr lang="fr-FR" sz="1800" dirty="0"/>
              <a:t>S’intéresser à la vulnérabilité d’un enfant, d’une mère, d’un père permet d’analyser 	une situation dans toute sa complexité</a:t>
            </a:r>
          </a:p>
          <a:p>
            <a:pPr marL="0" indent="0">
              <a:buNone/>
            </a:pPr>
            <a:r>
              <a:rPr lang="fr-FR" sz="1800" dirty="0">
                <a:sym typeface="Wingdings"/>
              </a:rPr>
              <a:t>	 Lecture dynamique</a:t>
            </a:r>
            <a:endParaRPr lang="fr-FR" sz="1800" dirty="0"/>
          </a:p>
          <a:p>
            <a:r>
              <a:rPr lang="fr-FR" sz="1800" dirty="0"/>
              <a:t>La vulnérabilité convoque le transfert et le contre-transfert. Elle se situe donc au 	cœur même de la rencontre. </a:t>
            </a:r>
          </a:p>
          <a:p>
            <a:r>
              <a:rPr lang="fr-FR" sz="1800" dirty="0"/>
              <a:t>Reconnaître que nous avons la vulnérabilité en partage, c’est pouvoir reconnaître 	la dignité d’autrui, sans condescendance ni pitié…</a:t>
            </a:r>
          </a:p>
          <a:p>
            <a:r>
              <a:rPr lang="fr-FR" sz="1800" dirty="0"/>
              <a:t>La vulnérabilité interroge la représentation de l’humain</a:t>
            </a:r>
          </a:p>
          <a:p>
            <a:r>
              <a:rPr lang="fr-FR" sz="1800" dirty="0"/>
              <a:t>Elle constitue notre originelle condition humaine</a:t>
            </a:r>
          </a:p>
          <a:p>
            <a:r>
              <a:rPr lang="fr-FR" sz="1800" dirty="0"/>
              <a:t>Elle est universelle et « aucune vie ne peut se soustraire à la blessure ou à 	la 	vulnérabilité »</a:t>
            </a:r>
            <a:r>
              <a:rPr lang="fr-FR" sz="1800" i="1" dirty="0"/>
              <a:t> </a:t>
            </a:r>
            <a:r>
              <a:rPr lang="fr-FR" sz="1600" i="1" dirty="0"/>
              <a:t>(G. Le Blanc)</a:t>
            </a:r>
            <a:endParaRPr lang="fr-FR" sz="1600" dirty="0"/>
          </a:p>
          <a:p>
            <a:r>
              <a:rPr lang="fr-FR" sz="1800" dirty="0"/>
              <a:t>La vulnérabilité est une structure d’existence commune, universellement partagée.</a:t>
            </a:r>
          </a:p>
          <a:p>
            <a:pPr marL="0" indent="0">
              <a:buNone/>
            </a:pPr>
            <a:r>
              <a:rPr lang="fr-FR" sz="1800" dirty="0"/>
              <a:t>	</a:t>
            </a:r>
          </a:p>
        </p:txBody>
      </p:sp>
    </p:spTree>
    <p:extLst>
      <p:ext uri="{BB962C8B-B14F-4D97-AF65-F5344CB8AC3E}">
        <p14:creationId xmlns:p14="http://schemas.microsoft.com/office/powerpoint/2010/main" val="1247784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altLang="fr-FR" sz="2800" b="1" dirty="0">
                <a:solidFill>
                  <a:srgbClr val="0070C0"/>
                </a:solidFill>
                <a:effectLst/>
              </a:rPr>
              <a:t>Vulnérabilité</a:t>
            </a:r>
            <a:r>
              <a:rPr lang="fr-FR" altLang="fr-FR" sz="3600" b="1" dirty="0">
                <a:solidFill>
                  <a:srgbClr val="0070C0"/>
                </a:solidFill>
                <a:effectLst/>
              </a:rPr>
              <a:t> </a:t>
            </a:r>
            <a:r>
              <a:rPr lang="fr-FR" altLang="fr-FR" sz="2000" b="1" dirty="0">
                <a:solidFill>
                  <a:srgbClr val="0070C0"/>
                </a:solidFill>
                <a:effectLst/>
              </a:rPr>
              <a:t>(6)</a:t>
            </a:r>
            <a:endParaRPr lang="fr-FR" sz="2000" dirty="0">
              <a:solidFill>
                <a:srgbClr val="0070C0"/>
              </a:solidFill>
            </a:endParaRPr>
          </a:p>
        </p:txBody>
      </p:sp>
      <p:sp>
        <p:nvSpPr>
          <p:cNvPr id="3" name="Espace réservé du contenu 2"/>
          <p:cNvSpPr>
            <a:spLocks noGrp="1"/>
          </p:cNvSpPr>
          <p:nvPr>
            <p:ph idx="1"/>
          </p:nvPr>
        </p:nvSpPr>
        <p:spPr/>
        <p:txBody>
          <a:bodyPr/>
          <a:lstStyle/>
          <a:p>
            <a:pPr>
              <a:defRPr/>
            </a:pPr>
            <a:endParaRPr lang="fr-FR" sz="2000" dirty="0">
              <a:effectLst/>
            </a:endParaRPr>
          </a:p>
          <a:p>
            <a:pPr marL="0" indent="0">
              <a:buFont typeface="Wingdings" pitchFamily="2" charset="2"/>
              <a:buNone/>
              <a:defRPr/>
            </a:pPr>
            <a:r>
              <a:rPr lang="fr-FR" sz="2000" dirty="0">
                <a:effectLst/>
              </a:rPr>
              <a:t>Autrement dit, </a:t>
            </a:r>
          </a:p>
          <a:p>
            <a:pPr>
              <a:defRPr/>
            </a:pPr>
            <a:r>
              <a:rPr lang="fr-FR" sz="2000" dirty="0">
                <a:effectLst/>
              </a:rPr>
              <a:t>Nous sommes tous vulnérables ! </a:t>
            </a:r>
          </a:p>
          <a:p>
            <a:pPr>
              <a:defRPr/>
            </a:pPr>
            <a:r>
              <a:rPr lang="fr-FR" sz="2000" dirty="0">
                <a:effectLst/>
              </a:rPr>
              <a:t>La vulnérabilité fait partie de la destinée humaine</a:t>
            </a:r>
          </a:p>
          <a:p>
            <a:pPr>
              <a:defRPr/>
            </a:pPr>
            <a:r>
              <a:rPr lang="fr-FR" sz="2000" dirty="0">
                <a:effectLst/>
              </a:rPr>
              <a:t>La vulnérabilité est la marque du vivant</a:t>
            </a:r>
            <a:endParaRPr lang="fr-FR" sz="2000" dirty="0"/>
          </a:p>
          <a:p>
            <a:pPr>
              <a:defRPr/>
            </a:pPr>
            <a:r>
              <a:rPr lang="fr-FR" sz="2000" dirty="0">
                <a:effectLst/>
              </a:rPr>
              <a:t>La vulnérabilité, c’est ce qui fait l’humain</a:t>
            </a:r>
          </a:p>
          <a:p>
            <a:pPr marL="0" indent="0">
              <a:buNone/>
              <a:defRPr/>
            </a:pPr>
            <a:r>
              <a:rPr lang="fr-FR" sz="2000" dirty="0"/>
              <a:t>	</a:t>
            </a:r>
            <a:r>
              <a:rPr lang="fr-FR" sz="1600" i="1" dirty="0"/>
              <a:t>Un exemple, l’amour…</a:t>
            </a:r>
            <a:endParaRPr lang="fr-FR" sz="1600" i="1" dirty="0">
              <a:effectLst/>
            </a:endParaRPr>
          </a:p>
          <a:p>
            <a:pPr marL="0" indent="0">
              <a:buNone/>
              <a:defRPr/>
            </a:pPr>
            <a:endParaRPr lang="fr-FR" sz="2000" dirty="0">
              <a:effectLst/>
            </a:endParaRPr>
          </a:p>
          <a:p>
            <a:pPr marL="0" indent="0">
              <a:buNone/>
              <a:defRPr/>
            </a:pPr>
            <a:r>
              <a:rPr lang="fr-FR" sz="2400" b="1" dirty="0">
                <a:solidFill>
                  <a:srgbClr val="0070C0"/>
                </a:solidFill>
                <a:sym typeface="Wingdings"/>
              </a:rPr>
              <a:t>	     La vulnérabilité est… Une chance !</a:t>
            </a:r>
            <a:endParaRPr lang="fr-FR" sz="2400" dirty="0"/>
          </a:p>
          <a:p>
            <a:pPr marL="0" indent="0">
              <a:buNone/>
              <a:defRPr/>
            </a:pPr>
            <a:r>
              <a:rPr lang="fr-FR" sz="2000" dirty="0"/>
              <a:t>	    </a:t>
            </a:r>
            <a:r>
              <a:rPr lang="fr-FR" sz="2400" b="1" dirty="0">
                <a:solidFill>
                  <a:srgbClr val="0070C0"/>
                </a:solidFill>
                <a:sym typeface="Wingdings"/>
              </a:rPr>
              <a:t>  Donc soyons v</a:t>
            </a:r>
            <a:r>
              <a:rPr lang="fr-FR" sz="2400" b="1" dirty="0">
                <a:solidFill>
                  <a:srgbClr val="0070C0"/>
                </a:solidFill>
              </a:rPr>
              <a:t>ulnérables, plutôt qu’invulnérables</a:t>
            </a:r>
          </a:p>
          <a:p>
            <a:pPr marL="0" indent="0">
              <a:buNone/>
              <a:defRPr/>
            </a:pPr>
            <a:endParaRPr lang="fr-FR" sz="2000" dirty="0">
              <a:effectLst/>
            </a:endParaRPr>
          </a:p>
        </p:txBody>
      </p:sp>
    </p:spTree>
    <p:extLst>
      <p:ext uri="{BB962C8B-B14F-4D97-AF65-F5344CB8AC3E}">
        <p14:creationId xmlns:p14="http://schemas.microsoft.com/office/powerpoint/2010/main" val="4055347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p:txBody>
          <a:bodyPr>
            <a:normAutofit/>
          </a:bodyPr>
          <a:lstStyle/>
          <a:p>
            <a:r>
              <a:rPr lang="fr-FR" altLang="fr-FR" sz="2800" b="1" dirty="0">
                <a:solidFill>
                  <a:srgbClr val="0070C0"/>
                </a:solidFill>
                <a:effectLst/>
              </a:rPr>
              <a:t>Invulnérabilité ? </a:t>
            </a:r>
          </a:p>
        </p:txBody>
      </p:sp>
      <p:sp>
        <p:nvSpPr>
          <p:cNvPr id="3" name="Espace réservé du contenu 2"/>
          <p:cNvSpPr>
            <a:spLocks noGrp="1"/>
          </p:cNvSpPr>
          <p:nvPr>
            <p:ph idx="1"/>
          </p:nvPr>
        </p:nvSpPr>
        <p:spPr>
          <a:xfrm>
            <a:off x="301625" y="1557338"/>
            <a:ext cx="8540750" cy="4541837"/>
          </a:xfrm>
        </p:spPr>
        <p:txBody>
          <a:bodyPr/>
          <a:lstStyle/>
          <a:p>
            <a:pPr marL="0" indent="0">
              <a:buFont typeface="Wingdings" pitchFamily="2" charset="2"/>
              <a:buNone/>
              <a:defRPr/>
            </a:pPr>
            <a:endParaRPr lang="fr-FR" sz="2000" b="1" dirty="0">
              <a:effectLst/>
            </a:endParaRPr>
          </a:p>
          <a:p>
            <a:pPr marL="0" indent="0">
              <a:buFont typeface="Wingdings" pitchFamily="2" charset="2"/>
              <a:buNone/>
              <a:defRPr/>
            </a:pPr>
            <a:r>
              <a:rPr lang="fr-FR" sz="2000" b="1" dirty="0">
                <a:effectLst/>
              </a:rPr>
              <a:t>Super Héros</a:t>
            </a:r>
          </a:p>
          <a:p>
            <a:pPr>
              <a:defRPr/>
            </a:pPr>
            <a:r>
              <a:rPr lang="fr-FR" sz="1800" b="1" dirty="0">
                <a:effectLst/>
              </a:rPr>
              <a:t>Iron Man</a:t>
            </a:r>
          </a:p>
          <a:p>
            <a:pPr>
              <a:defRPr/>
            </a:pPr>
            <a:r>
              <a:rPr lang="fr-FR" sz="1800" dirty="0">
                <a:effectLst/>
              </a:rPr>
              <a:t>Derrière l’armure de ce Super-Héros, se cache un homme pris dans les incidences traumatiques de sa vie. L’analyse des mésaventures de ce personnage de</a:t>
            </a:r>
            <a:r>
              <a:rPr lang="fr-FR" sz="1800" i="1" dirty="0">
                <a:effectLst/>
              </a:rPr>
              <a:t> Comics </a:t>
            </a:r>
            <a:r>
              <a:rPr lang="fr-FR" sz="1800" dirty="0">
                <a:effectLst/>
              </a:rPr>
              <a:t>dévoile une problématique narcissique très intense. Et le dialogue conflictuel qu’il entretient avec son armure de fer questionne sur son monde psychique interne.</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088" y="4430713"/>
            <a:ext cx="10858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963" y="4430713"/>
            <a:ext cx="1141412"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4430713"/>
            <a:ext cx="12160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902200"/>
            <a:ext cx="3306762"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585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defRPr/>
            </a:pPr>
            <a:r>
              <a:rPr lang="fr-FR" altLang="fr-FR" sz="2800" b="1" dirty="0">
                <a:solidFill>
                  <a:srgbClr val="0070C0"/>
                </a:solidFill>
                <a:effectLst/>
              </a:rPr>
              <a:t>                 Invulnérabilité ? </a:t>
            </a:r>
            <a:endParaRPr lang="fr-FR" sz="2800" dirty="0">
              <a:solidFill>
                <a:srgbClr val="0070C0"/>
              </a:solidFill>
            </a:endParaRPr>
          </a:p>
        </p:txBody>
      </p:sp>
      <p:sp>
        <p:nvSpPr>
          <p:cNvPr id="26627" name="Espace réservé du contenu 2"/>
          <p:cNvSpPr>
            <a:spLocks noGrp="1"/>
          </p:cNvSpPr>
          <p:nvPr>
            <p:ph idx="1"/>
          </p:nvPr>
        </p:nvSpPr>
        <p:spPr/>
        <p:txBody>
          <a:bodyPr/>
          <a:lstStyle/>
          <a:p>
            <a:pPr>
              <a:defRPr/>
            </a:pPr>
            <a:endParaRPr lang="fr-FR" altLang="fr-FR" sz="2000" dirty="0">
              <a:effectLst/>
            </a:endParaRPr>
          </a:p>
          <a:p>
            <a:pPr>
              <a:defRPr/>
            </a:pPr>
            <a:endParaRPr lang="fr-FR" altLang="fr-FR" sz="1800" dirty="0">
              <a:effectLst/>
            </a:endParaRPr>
          </a:p>
          <a:p>
            <a:pPr marL="0" indent="0">
              <a:buNone/>
              <a:defRPr/>
            </a:pPr>
            <a:r>
              <a:rPr lang="fr-FR" altLang="fr-FR" sz="1800" dirty="0">
                <a:effectLst/>
              </a:rPr>
              <a:t>Cette bande dessinée laisse transparaître les souffrances d’un personnage en proie à des tendances mélancoliques et à un penchant manifeste pour l’alcool. Mais sa problématique se dessine plus encore dans la façon dont </a:t>
            </a:r>
            <a:r>
              <a:rPr lang="fr-FR" altLang="fr-FR" sz="1800" b="1" dirty="0">
                <a:effectLst/>
              </a:rPr>
              <a:t>l’armure lui colle à la peau</a:t>
            </a:r>
            <a:r>
              <a:rPr lang="fr-FR" altLang="fr-FR" sz="1800" dirty="0">
                <a:effectLst/>
              </a:rPr>
              <a:t>. </a:t>
            </a:r>
          </a:p>
          <a:p>
            <a:pPr marL="0" indent="0">
              <a:buFont typeface="Wingdings" pitchFamily="2" charset="2"/>
              <a:buNone/>
              <a:defRPr/>
            </a:pPr>
            <a:endParaRPr lang="fr-FR" altLang="fr-FR" sz="1800" dirty="0">
              <a:effectLst/>
            </a:endParaRPr>
          </a:p>
          <a:p>
            <a:pPr marL="0" indent="0">
              <a:buFont typeface="Wingdings" pitchFamily="2" charset="2"/>
              <a:buNone/>
              <a:defRPr/>
            </a:pPr>
            <a:r>
              <a:rPr lang="fr-FR" altLang="fr-FR" sz="1800" dirty="0"/>
              <a:t>Et du côté des soignants et professionnels que nous sommes ? </a:t>
            </a:r>
            <a:endParaRPr lang="fr-FR" altLang="fr-FR" sz="1800" dirty="0">
              <a:effectLst/>
            </a:endParaRPr>
          </a:p>
          <a:p>
            <a:pPr>
              <a:defRPr/>
            </a:pPr>
            <a:r>
              <a:rPr lang="fr-FR" altLang="fr-FR" sz="1800" dirty="0">
                <a:effectLst/>
              </a:rPr>
              <a:t>Armure et blouse blanche…</a:t>
            </a:r>
          </a:p>
          <a:p>
            <a:pPr>
              <a:defRPr/>
            </a:pPr>
            <a:r>
              <a:rPr lang="fr-FR" altLang="fr-FR" sz="1800" dirty="0">
                <a:effectLst/>
              </a:rPr>
              <a:t>Bureau…</a:t>
            </a:r>
          </a:p>
          <a:p>
            <a:pPr>
              <a:defRPr/>
            </a:pPr>
            <a:r>
              <a:rPr lang="fr-FR" altLang="fr-FR" sz="1800" dirty="0"/>
              <a:t>Protocole… </a:t>
            </a:r>
            <a:endParaRPr lang="fr-FR" altLang="fr-FR" sz="1800" dirty="0">
              <a:effectLst/>
            </a:endParaRPr>
          </a:p>
          <a:p>
            <a:pPr marL="0" indent="0">
              <a:buNone/>
              <a:defRPr/>
            </a:pPr>
            <a:r>
              <a:rPr lang="fr-FR" altLang="fr-FR" sz="1800" dirty="0"/>
              <a:t>      </a:t>
            </a:r>
            <a:r>
              <a:rPr lang="fr-FR" altLang="fr-FR" sz="1800" dirty="0">
                <a:sym typeface="Wingdings"/>
              </a:rPr>
              <a:t>    </a:t>
            </a:r>
            <a:r>
              <a:rPr lang="fr-FR" altLang="fr-FR" sz="1800" dirty="0">
                <a:effectLst/>
              </a:rPr>
              <a:t>Mise à distance du patient… Et protection… de quoi ? </a:t>
            </a:r>
          </a:p>
          <a:p>
            <a:pPr>
              <a:defRPr/>
            </a:pPr>
            <a:endParaRPr lang="fr-FR" altLang="fr-FR" sz="1800" dirty="0">
              <a:effectLst/>
            </a:endParaRPr>
          </a:p>
          <a:p>
            <a:pPr>
              <a:defRPr/>
            </a:pPr>
            <a:endParaRPr lang="fr-FR" altLang="fr-FR" sz="2000" dirty="0">
              <a:effectLst/>
            </a:endParaRPr>
          </a:p>
          <a:p>
            <a:pPr>
              <a:defRPr/>
            </a:pPr>
            <a:endParaRPr lang="fr-FR" altLang="fr-FR" sz="2000" dirty="0">
              <a:effectLst/>
            </a:endParaRPr>
          </a:p>
          <a:p>
            <a:pPr>
              <a:defRPr/>
            </a:pPr>
            <a:endParaRPr lang="fr-FR" altLang="fr-FR" sz="2000" dirty="0">
              <a:effectLst/>
            </a:endParaRPr>
          </a:p>
        </p:txBody>
      </p:sp>
      <p:pic>
        <p:nvPicPr>
          <p:cNvPr id="27652" name="Picture 2" descr="Résultat de recherche d'images pour &quot;iron man comics numéro 1&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04813"/>
            <a:ext cx="9366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C:\Users\philippe\Documents\costume-medec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4797425"/>
            <a:ext cx="104298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C:\Users\philippe\Documents\41JYdG4U7yL._SS420_.jpg"/>
          <p:cNvPicPr>
            <a:picLocks noChangeAspect="1" noChangeArrowheads="1"/>
          </p:cNvPicPr>
          <p:nvPr/>
        </p:nvPicPr>
        <p:blipFill>
          <a:blip r:embed="rId4">
            <a:extLst>
              <a:ext uri="{28A0092B-C50C-407E-A947-70E740481C1C}">
                <a14:useLocalDpi xmlns:a14="http://schemas.microsoft.com/office/drawing/2010/main" val="0"/>
              </a:ext>
            </a:extLst>
          </a:blip>
          <a:srcRect l="14085" t="900" r="14082" b="-902"/>
          <a:stretch>
            <a:fillRect/>
          </a:stretch>
        </p:blipFill>
        <p:spPr bwMode="auto">
          <a:xfrm>
            <a:off x="6726238" y="404813"/>
            <a:ext cx="839787"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C:\Users\philippe\Documents\2747559866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2563" y="417513"/>
            <a:ext cx="865187"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356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p:txBody>
          <a:bodyPr>
            <a:normAutofit/>
          </a:bodyPr>
          <a:lstStyle/>
          <a:p>
            <a:r>
              <a:rPr lang="fr-FR" altLang="fr-FR" sz="2800" b="1" dirty="0">
                <a:solidFill>
                  <a:srgbClr val="0070C0"/>
                </a:solidFill>
                <a:effectLst/>
              </a:rPr>
              <a:t>Invulnérabilité ?</a:t>
            </a:r>
          </a:p>
        </p:txBody>
      </p:sp>
      <p:sp>
        <p:nvSpPr>
          <p:cNvPr id="3" name="Espace réservé du contenu 2"/>
          <p:cNvSpPr>
            <a:spLocks noGrp="1"/>
          </p:cNvSpPr>
          <p:nvPr>
            <p:ph idx="1"/>
          </p:nvPr>
        </p:nvSpPr>
        <p:spPr/>
        <p:txBody>
          <a:bodyPr/>
          <a:lstStyle/>
          <a:p>
            <a:pPr>
              <a:defRPr/>
            </a:pPr>
            <a:endParaRPr lang="fr-FR" sz="1800" dirty="0">
              <a:effectLst/>
            </a:endParaRPr>
          </a:p>
          <a:p>
            <a:pPr>
              <a:defRPr/>
            </a:pPr>
            <a:r>
              <a:rPr lang="fr-FR" sz="1800" dirty="0">
                <a:effectLst/>
              </a:rPr>
              <a:t>Il y a toujours du vulnérable, même (surtout ?) chez les Super Héros !</a:t>
            </a:r>
          </a:p>
          <a:p>
            <a:pPr>
              <a:defRPr/>
            </a:pPr>
            <a:r>
              <a:rPr lang="fr-FR" sz="1800" dirty="0">
                <a:effectLst/>
              </a:rPr>
              <a:t>L’invulnérabilité n’existe pas</a:t>
            </a:r>
          </a:p>
          <a:p>
            <a:pPr>
              <a:defRPr/>
            </a:pPr>
            <a:r>
              <a:rPr lang="fr-FR" sz="1800" dirty="0">
                <a:effectLst/>
              </a:rPr>
              <a:t>Ce qui est invulnérable est mort</a:t>
            </a:r>
          </a:p>
          <a:p>
            <a:pPr marL="0" indent="0">
              <a:buNone/>
              <a:defRPr/>
            </a:pPr>
            <a:r>
              <a:rPr lang="fr-FR" sz="1800" dirty="0">
                <a:effectLst/>
              </a:rPr>
              <a:t>	</a:t>
            </a:r>
            <a:r>
              <a:rPr lang="fr-FR" sz="1800" b="1" dirty="0">
                <a:effectLst/>
                <a:sym typeface="Wingdings"/>
              </a:rPr>
              <a:t>   </a:t>
            </a:r>
            <a:r>
              <a:rPr lang="fr-FR" sz="1800" b="1" dirty="0">
                <a:effectLst/>
              </a:rPr>
              <a:t>Vivre, c’est être vulnérable ! </a:t>
            </a:r>
          </a:p>
          <a:p>
            <a:pPr marL="0" indent="0">
              <a:buNone/>
              <a:defRPr/>
            </a:pPr>
            <a:r>
              <a:rPr lang="fr-FR" sz="1800" dirty="0">
                <a:effectLst/>
              </a:rPr>
              <a:t>Alors,</a:t>
            </a:r>
          </a:p>
          <a:p>
            <a:pPr>
              <a:defRPr/>
            </a:pPr>
            <a:r>
              <a:rPr lang="fr-FR" sz="1800" dirty="0">
                <a:effectLst/>
              </a:rPr>
              <a:t>La vulnérabilité n’est peut-être pas toujours là où on l’imagine</a:t>
            </a:r>
          </a:p>
          <a:p>
            <a:pPr>
              <a:defRPr/>
            </a:pPr>
            <a:r>
              <a:rPr lang="fr-FR" sz="1800" dirty="0">
                <a:effectLst/>
              </a:rPr>
              <a:t>Il n’y a pas d’un côté, des enfants fragiles et vulnérables et 			de l’autre côté, des soignants forts et invulnérables</a:t>
            </a:r>
            <a:endParaRPr lang="fr-FR" sz="2000" dirty="0">
              <a:effectLst/>
            </a:endParaRPr>
          </a:p>
          <a:p>
            <a:pPr>
              <a:defRPr/>
            </a:pPr>
            <a:r>
              <a:rPr lang="fr-FR" sz="1800" dirty="0">
                <a:effectLst/>
              </a:rPr>
              <a:t>Les soignants et professionnels sont tous vulnérables… et c’est bien ! </a:t>
            </a:r>
          </a:p>
          <a:p>
            <a:pPr>
              <a:defRPr/>
            </a:pPr>
            <a:endParaRPr lang="fr-FR" sz="2000" dirty="0">
              <a:effectLst/>
            </a:endParaRPr>
          </a:p>
          <a:p>
            <a:pPr marL="0" indent="0">
              <a:buFont typeface="Wingdings" pitchFamily="2" charset="2"/>
              <a:buNone/>
              <a:defRPr/>
            </a:pPr>
            <a:r>
              <a:rPr lang="fr-FR" sz="2000" dirty="0"/>
              <a:t>	       </a:t>
            </a:r>
            <a:r>
              <a:rPr lang="fr-FR" sz="2000" dirty="0">
                <a:sym typeface="Wingdings"/>
              </a:rPr>
              <a:t>   </a:t>
            </a:r>
            <a:r>
              <a:rPr lang="fr-FR" sz="2800" b="1" dirty="0">
                <a:effectLst/>
              </a:rPr>
              <a:t>VIVE LA VULNERABILITE !</a:t>
            </a:r>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2" y="5013176"/>
            <a:ext cx="1394371" cy="110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225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sz="2800" b="1" dirty="0">
                <a:solidFill>
                  <a:srgbClr val="0070C0"/>
                </a:solidFill>
              </a:rPr>
              <a:t>Vulnérabilité, lieu de rencontre</a:t>
            </a:r>
          </a:p>
        </p:txBody>
      </p:sp>
      <p:sp>
        <p:nvSpPr>
          <p:cNvPr id="3" name="Espace réservé du contenu 2"/>
          <p:cNvSpPr>
            <a:spLocks noGrp="1"/>
          </p:cNvSpPr>
          <p:nvPr>
            <p:ph idx="1"/>
          </p:nvPr>
        </p:nvSpPr>
        <p:spPr/>
        <p:txBody>
          <a:bodyPr>
            <a:normAutofit/>
          </a:bodyPr>
          <a:lstStyle/>
          <a:p>
            <a:pPr marL="0" indent="0">
              <a:buNone/>
              <a:defRPr/>
            </a:pPr>
            <a:r>
              <a:rPr lang="fr-FR" sz="2000" b="1" dirty="0">
                <a:solidFill>
                  <a:srgbClr val="0070C0"/>
                </a:solidFill>
              </a:rPr>
              <a:t>Vulnérabilité et rencontre</a:t>
            </a:r>
            <a:endParaRPr lang="fr-FR" sz="2000" b="1" dirty="0">
              <a:solidFill>
                <a:srgbClr val="0070C0"/>
              </a:solidFill>
              <a:effectLst/>
            </a:endParaRPr>
          </a:p>
          <a:p>
            <a:pPr marL="0" indent="0">
              <a:buFont typeface="Wingdings" pitchFamily="2" charset="2"/>
              <a:buNone/>
              <a:defRPr/>
            </a:pPr>
            <a:r>
              <a:rPr lang="fr-FR" sz="2000" dirty="0">
                <a:effectLst/>
                <a:sym typeface="Wingdings"/>
              </a:rPr>
              <a:t> </a:t>
            </a:r>
            <a:r>
              <a:rPr lang="fr-FR" sz="2000" dirty="0">
                <a:sym typeface="Wingdings"/>
              </a:rPr>
              <a:t>Il s’agit d’a</a:t>
            </a:r>
            <a:r>
              <a:rPr lang="fr-FR" sz="2000" dirty="0">
                <a:effectLst/>
              </a:rPr>
              <a:t>ccueillir le différent, l’étranger, l’étrange – en soi, en l’autre… </a:t>
            </a:r>
          </a:p>
          <a:p>
            <a:pPr marL="0" indent="0">
              <a:buFont typeface="Wingdings" pitchFamily="2" charset="2"/>
              <a:buNone/>
              <a:defRPr/>
            </a:pPr>
            <a:r>
              <a:rPr lang="fr-FR" sz="2000" dirty="0">
                <a:effectLst/>
              </a:rPr>
              <a:t>	Entre le familier et « </a:t>
            </a:r>
            <a:r>
              <a:rPr lang="fr-FR" sz="2000" i="1" dirty="0">
                <a:effectLst/>
              </a:rPr>
              <a:t>L’inquiétante étrangeté » </a:t>
            </a:r>
            <a:r>
              <a:rPr lang="fr-FR" sz="1200" i="1" dirty="0">
                <a:effectLst/>
              </a:rPr>
              <a:t>(Freud)</a:t>
            </a:r>
          </a:p>
          <a:p>
            <a:pPr marL="0" indent="0">
              <a:buFont typeface="Wingdings" pitchFamily="2" charset="2"/>
              <a:buNone/>
              <a:defRPr/>
            </a:pPr>
            <a:r>
              <a:rPr lang="fr-FR" sz="1600" b="1" i="1" dirty="0"/>
              <a:t>C’est précisément lorsque nous commençons à « ressentir » que l’autre n’est au fond que le dépositaire de certains aspects de nous-mêmes qu’il revêt sa dimension la plus inquiétante, car de ces aspects, nous ne voulons, à priori, rien savoir…</a:t>
            </a:r>
          </a:p>
          <a:p>
            <a:pPr marL="0" indent="0">
              <a:buFont typeface="Wingdings" pitchFamily="2" charset="2"/>
              <a:buNone/>
              <a:defRPr/>
            </a:pPr>
            <a:r>
              <a:rPr lang="fr-FR" sz="1600" b="1" i="1" dirty="0"/>
              <a:t>	Autrement dit, l’Autre, c’est mon propre inconscient.</a:t>
            </a:r>
          </a:p>
          <a:p>
            <a:pPr marL="0" indent="0">
              <a:buFont typeface="Wingdings" pitchFamily="2" charset="2"/>
              <a:buNone/>
              <a:defRPr/>
            </a:pPr>
            <a:endParaRPr lang="fr-FR" sz="1800" dirty="0">
              <a:effectLst/>
            </a:endParaRPr>
          </a:p>
          <a:p>
            <a:pPr marL="0" indent="0">
              <a:buFont typeface="Wingdings" pitchFamily="2" charset="2"/>
              <a:buNone/>
              <a:defRPr/>
            </a:pPr>
            <a:r>
              <a:rPr lang="fr-FR" sz="1800" dirty="0">
                <a:effectLst/>
              </a:rPr>
              <a:t>Avec, </a:t>
            </a:r>
          </a:p>
          <a:p>
            <a:pPr>
              <a:defRPr/>
            </a:pPr>
            <a:r>
              <a:rPr lang="fr-FR" sz="1800" dirty="0"/>
              <a:t>La question de l’appartenance, de l’inscription et de la culture</a:t>
            </a:r>
          </a:p>
          <a:p>
            <a:pPr>
              <a:defRPr/>
            </a:pPr>
            <a:r>
              <a:rPr lang="fr-FR" sz="1800" dirty="0">
                <a:effectLst/>
              </a:rPr>
              <a:t>La question des représentations et du contre-transfert</a:t>
            </a:r>
          </a:p>
          <a:p>
            <a:pPr>
              <a:defRPr/>
            </a:pPr>
            <a:r>
              <a:rPr lang="fr-FR" sz="1800" dirty="0">
                <a:effectLst/>
              </a:rPr>
              <a:t>La question des objets psychiques internes (construction du monde interne)</a:t>
            </a:r>
          </a:p>
          <a:p>
            <a:pPr marL="0" indent="0">
              <a:buNone/>
              <a:defRPr/>
            </a:pPr>
            <a:r>
              <a:rPr lang="fr-FR" sz="2000" b="1" dirty="0">
                <a:solidFill>
                  <a:srgbClr val="0070C0"/>
                </a:solidFill>
              </a:rPr>
              <a:t>	</a:t>
            </a:r>
            <a:r>
              <a:rPr lang="fr-FR" sz="2000" b="1" dirty="0">
                <a:solidFill>
                  <a:srgbClr val="0070C0"/>
                </a:solidFill>
                <a:sym typeface="Wingdings"/>
              </a:rPr>
              <a:t>   </a:t>
            </a:r>
            <a:r>
              <a:rPr lang="fr-FR" sz="2000" b="1" dirty="0">
                <a:solidFill>
                  <a:srgbClr val="0070C0"/>
                </a:solidFill>
              </a:rPr>
              <a:t>La vulnérabilité, véritable organisateur de la relation</a:t>
            </a:r>
          </a:p>
          <a:p>
            <a:pPr marL="0" indent="0">
              <a:buNone/>
              <a:defRPr/>
            </a:pPr>
            <a:endParaRPr lang="fr-FR" sz="1800" dirty="0">
              <a:effectLst/>
            </a:endParaRPr>
          </a:p>
          <a:p>
            <a:pPr marL="0" indent="0">
              <a:buFont typeface="Wingdings" pitchFamily="2" charset="2"/>
              <a:buNone/>
              <a:defRPr/>
            </a:pPr>
            <a:endParaRPr lang="fr-FR" sz="2000" dirty="0">
              <a:effectLst/>
            </a:endParaRPr>
          </a:p>
          <a:p>
            <a:pPr>
              <a:defRPr/>
            </a:pPr>
            <a:endParaRPr lang="fr-FR" sz="2000" dirty="0"/>
          </a:p>
        </p:txBody>
      </p:sp>
    </p:spTree>
    <p:extLst>
      <p:ext uri="{BB962C8B-B14F-4D97-AF65-F5344CB8AC3E}">
        <p14:creationId xmlns:p14="http://schemas.microsoft.com/office/powerpoint/2010/main" val="3460432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sz="2800" b="1" dirty="0">
                <a:solidFill>
                  <a:srgbClr val="0070C0"/>
                </a:solidFill>
              </a:rPr>
              <a:t>Parler de rencontre ?</a:t>
            </a:r>
          </a:p>
        </p:txBody>
      </p:sp>
      <p:sp>
        <p:nvSpPr>
          <p:cNvPr id="3" name="Espace réservé du contenu 2"/>
          <p:cNvSpPr>
            <a:spLocks noGrp="1"/>
          </p:cNvSpPr>
          <p:nvPr>
            <p:ph idx="1"/>
          </p:nvPr>
        </p:nvSpPr>
        <p:spPr/>
        <p:txBody>
          <a:bodyPr/>
          <a:lstStyle/>
          <a:p>
            <a:pPr>
              <a:defRPr/>
            </a:pPr>
            <a:endParaRPr lang="fr-FR" sz="2800" dirty="0"/>
          </a:p>
          <a:p>
            <a:pPr>
              <a:defRPr/>
            </a:pPr>
            <a:r>
              <a:rPr lang="fr-FR" sz="2000" dirty="0">
                <a:effectLst/>
              </a:rPr>
              <a:t>Qu’est-ce qu’une rencontre ?</a:t>
            </a:r>
          </a:p>
          <a:p>
            <a:pPr>
              <a:defRPr/>
            </a:pPr>
            <a:r>
              <a:rPr lang="fr-FR" sz="2000" dirty="0">
                <a:effectLst/>
              </a:rPr>
              <a:t>Une chance</a:t>
            </a:r>
          </a:p>
          <a:p>
            <a:pPr>
              <a:defRPr/>
            </a:pPr>
            <a:r>
              <a:rPr lang="fr-FR" sz="2000" dirty="0">
                <a:effectLst/>
              </a:rPr>
              <a:t>Rencontre plutôt que … Empathie, Sympathie, Identification…</a:t>
            </a:r>
          </a:p>
          <a:p>
            <a:pPr>
              <a:defRPr/>
            </a:pPr>
            <a:r>
              <a:rPr lang="fr-FR" sz="2000" dirty="0">
                <a:effectLst/>
              </a:rPr>
              <a:t>Rencontrer : </a:t>
            </a:r>
            <a:r>
              <a:rPr lang="fr-FR" sz="2000" i="1" dirty="0">
                <a:effectLst/>
              </a:rPr>
              <a:t>C’est peut-être tout simplement prendre les autres tels 	qu’ils nous viennent et s’occuper d’eux tant qu’ils en ont besoin, 	sans rechigner à la tâche et sans rien attendre en retour. Ce n’est 	pas une idée que l’on se fait, c’est une action au jour le jour.</a:t>
            </a:r>
          </a:p>
          <a:p>
            <a:pPr marL="0" indent="0">
              <a:buFont typeface="Wingdings" pitchFamily="2" charset="2"/>
              <a:buNone/>
              <a:defRPr/>
            </a:pPr>
            <a:endParaRPr lang="fr-FR" altLang="fr-FR" sz="2000" i="1" dirty="0">
              <a:effectLst/>
            </a:endParaRPr>
          </a:p>
          <a:p>
            <a:pPr marL="0" indent="0">
              <a:buFont typeface="Wingdings" pitchFamily="2" charset="2"/>
              <a:buNone/>
              <a:defRPr/>
            </a:pPr>
            <a:r>
              <a:rPr lang="fr-FR" altLang="fr-FR" sz="2200" b="1" i="1" dirty="0">
                <a:solidFill>
                  <a:srgbClr val="0070C0"/>
                </a:solidFill>
                <a:sym typeface="Wingdings"/>
              </a:rPr>
              <a:t>       </a:t>
            </a:r>
            <a:r>
              <a:rPr lang="fr-FR" altLang="fr-FR" sz="2200" b="1" i="1" dirty="0">
                <a:solidFill>
                  <a:srgbClr val="0070C0"/>
                </a:solidFill>
                <a:effectLst/>
              </a:rPr>
              <a:t>Savoir rencontrer l’autre, c’est sans conteste le premier pas de 			toute humanité.</a:t>
            </a:r>
            <a:endParaRPr lang="fr-FR" sz="2200" b="1" i="1" dirty="0">
              <a:solidFill>
                <a:srgbClr val="0070C0"/>
              </a:solidFill>
              <a:effectLst/>
            </a:endParaRPr>
          </a:p>
        </p:txBody>
      </p:sp>
    </p:spTree>
    <p:extLst>
      <p:ext uri="{BB962C8B-B14F-4D97-AF65-F5344CB8AC3E}">
        <p14:creationId xmlns:p14="http://schemas.microsoft.com/office/powerpoint/2010/main" val="3656536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p:txBody>
          <a:bodyPr>
            <a:normAutofit/>
          </a:bodyPr>
          <a:lstStyle/>
          <a:p>
            <a:r>
              <a:rPr lang="fr-FR" altLang="fr-FR" sz="2800" b="1" dirty="0">
                <a:solidFill>
                  <a:srgbClr val="0070C0"/>
                </a:solidFill>
                <a:effectLst/>
              </a:rPr>
              <a:t>Tout au fil de la vie</a:t>
            </a:r>
          </a:p>
        </p:txBody>
      </p:sp>
      <p:sp>
        <p:nvSpPr>
          <p:cNvPr id="3" name="Espace réservé du contenu 2"/>
          <p:cNvSpPr>
            <a:spLocks noGrp="1"/>
          </p:cNvSpPr>
          <p:nvPr>
            <p:ph idx="1"/>
          </p:nvPr>
        </p:nvSpPr>
        <p:spPr>
          <a:xfrm>
            <a:off x="468313" y="1676400"/>
            <a:ext cx="8374062" cy="4422775"/>
          </a:xfrm>
        </p:spPr>
        <p:txBody>
          <a:bodyPr/>
          <a:lstStyle/>
          <a:p>
            <a:pPr>
              <a:defRPr/>
            </a:pPr>
            <a:endParaRPr lang="fr-FR" sz="2800" dirty="0">
              <a:effectLst/>
            </a:endParaRPr>
          </a:p>
          <a:p>
            <a:pPr marL="0" indent="0">
              <a:buFont typeface="Wingdings" pitchFamily="2" charset="2"/>
              <a:buNone/>
              <a:defRPr/>
            </a:pPr>
            <a:r>
              <a:rPr lang="fr-FR" sz="2000" dirty="0">
                <a:effectLst/>
              </a:rPr>
              <a:t>Nous sommes tous construits sur des rencontres…</a:t>
            </a:r>
          </a:p>
          <a:p>
            <a:pPr marL="0" indent="0">
              <a:buFont typeface="Wingdings" pitchFamily="2" charset="2"/>
              <a:buNone/>
              <a:defRPr/>
            </a:pPr>
            <a:r>
              <a:rPr lang="fr-FR" sz="2000" i="1" dirty="0">
                <a:effectLst/>
              </a:rPr>
              <a:t>		« Des marmites ? » </a:t>
            </a:r>
            <a:r>
              <a:rPr lang="fr-FR" sz="1200" i="1" dirty="0">
                <a:effectLst/>
              </a:rPr>
              <a:t>(Saïd Ibrahim)</a:t>
            </a:r>
          </a:p>
          <a:p>
            <a:pPr marL="0" indent="0">
              <a:buFont typeface="Wingdings" pitchFamily="2" charset="2"/>
              <a:buNone/>
              <a:defRPr/>
            </a:pPr>
            <a:endParaRPr lang="fr-FR" sz="2000" i="1" dirty="0">
              <a:effectLst/>
            </a:endParaRPr>
          </a:p>
          <a:p>
            <a:pPr>
              <a:defRPr/>
            </a:pPr>
            <a:r>
              <a:rPr lang="fr-FR" sz="2000" dirty="0">
                <a:effectLst/>
              </a:rPr>
              <a:t>Rencontre de ses parents</a:t>
            </a:r>
          </a:p>
          <a:p>
            <a:pPr>
              <a:defRPr/>
            </a:pPr>
            <a:r>
              <a:rPr lang="fr-FR" sz="2000" dirty="0">
                <a:effectLst/>
              </a:rPr>
              <a:t>Rencontres de l’enfance</a:t>
            </a:r>
          </a:p>
          <a:p>
            <a:pPr>
              <a:defRPr/>
            </a:pPr>
            <a:r>
              <a:rPr lang="fr-FR" sz="2000" dirty="0">
                <a:effectLst/>
              </a:rPr>
              <a:t>Rencontre de nos maîtres/maîtresses</a:t>
            </a:r>
          </a:p>
          <a:p>
            <a:pPr>
              <a:defRPr/>
            </a:pPr>
            <a:r>
              <a:rPr lang="fr-FR" sz="2000" dirty="0">
                <a:effectLst/>
              </a:rPr>
              <a:t>Rencontres amoureuses…</a:t>
            </a:r>
          </a:p>
        </p:txBody>
      </p:sp>
    </p:spTree>
    <p:extLst>
      <p:ext uri="{BB962C8B-B14F-4D97-AF65-F5344CB8AC3E}">
        <p14:creationId xmlns:p14="http://schemas.microsoft.com/office/powerpoint/2010/main" val="2646795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fr-FR" sz="2800" b="1" dirty="0">
                <a:solidFill>
                  <a:srgbClr val="0070C0"/>
                </a:solidFill>
              </a:rPr>
              <a:t>La rencontre</a:t>
            </a:r>
          </a:p>
        </p:txBody>
      </p:sp>
      <p:sp>
        <p:nvSpPr>
          <p:cNvPr id="19459" name="Rectangle 3"/>
          <p:cNvSpPr>
            <a:spLocks noGrp="1" noRot="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80000"/>
              </a:lnSpc>
              <a:buFont typeface="Wingdings" pitchFamily="2" charset="2"/>
              <a:buNone/>
              <a:defRPr/>
            </a:pPr>
            <a:endParaRPr lang="fr-FR" altLang="fr-FR" sz="2000" b="1" dirty="0">
              <a:effectLst/>
            </a:endParaRPr>
          </a:p>
          <a:p>
            <a:pPr marL="0" indent="0">
              <a:lnSpc>
                <a:spcPct val="80000"/>
              </a:lnSpc>
              <a:buFont typeface="Wingdings" pitchFamily="2" charset="2"/>
              <a:buNone/>
              <a:defRPr/>
            </a:pPr>
            <a:r>
              <a:rPr lang="fr-FR" altLang="fr-FR" sz="2200" b="1" dirty="0">
                <a:effectLst/>
              </a:rPr>
              <a:t>Une énigme</a:t>
            </a:r>
          </a:p>
          <a:p>
            <a:pPr>
              <a:lnSpc>
                <a:spcPct val="80000"/>
              </a:lnSpc>
              <a:defRPr/>
            </a:pPr>
            <a:r>
              <a:rPr lang="fr-FR" altLang="fr-FR" sz="2000" dirty="0">
                <a:effectLst/>
              </a:rPr>
              <a:t>Entre surprise, quiproquo et malentendus</a:t>
            </a:r>
          </a:p>
          <a:p>
            <a:pPr>
              <a:lnSpc>
                <a:spcPct val="80000"/>
              </a:lnSpc>
              <a:defRPr/>
            </a:pPr>
            <a:r>
              <a:rPr lang="fr-FR" altLang="fr-FR" sz="2000" dirty="0">
                <a:effectLst/>
              </a:rPr>
              <a:t>Rejoindre l’enfant là où il s’est perdu</a:t>
            </a:r>
          </a:p>
          <a:p>
            <a:pPr>
              <a:lnSpc>
                <a:spcPct val="80000"/>
              </a:lnSpc>
              <a:defRPr/>
            </a:pPr>
            <a:endParaRPr lang="fr-FR" altLang="fr-FR" sz="2000" dirty="0">
              <a:effectLst/>
            </a:endParaRPr>
          </a:p>
          <a:p>
            <a:pPr>
              <a:lnSpc>
                <a:spcPct val="80000"/>
              </a:lnSpc>
              <a:buFont typeface="Wingdings" pitchFamily="2" charset="2"/>
              <a:buNone/>
              <a:defRPr/>
            </a:pPr>
            <a:r>
              <a:rPr lang="fr-FR" altLang="fr-FR" sz="2000" dirty="0">
                <a:effectLst/>
              </a:rPr>
              <a:t>		</a:t>
            </a:r>
            <a:r>
              <a:rPr lang="fr-FR" altLang="fr-FR" sz="2000" dirty="0">
                <a:effectLst/>
                <a:sym typeface="Wingdings" pitchFamily="2" charset="2"/>
              </a:rPr>
              <a:t> </a:t>
            </a:r>
            <a:r>
              <a:rPr lang="fr-FR" altLang="fr-FR" sz="2000" dirty="0">
                <a:effectLst/>
              </a:rPr>
              <a:t>L’importance du cadre et de la place de chacun 				(enfant / soignants / parents)</a:t>
            </a:r>
          </a:p>
          <a:p>
            <a:pPr>
              <a:lnSpc>
                <a:spcPct val="80000"/>
              </a:lnSpc>
              <a:buFont typeface="Wingdings" pitchFamily="2" charset="2"/>
              <a:buNone/>
              <a:defRPr/>
            </a:pPr>
            <a:r>
              <a:rPr lang="fr-FR" altLang="fr-FR" sz="2000" dirty="0">
                <a:effectLst/>
              </a:rPr>
              <a:t>			</a:t>
            </a:r>
            <a:r>
              <a:rPr lang="fr-FR" altLang="fr-FR" sz="2000" dirty="0">
                <a:effectLst/>
                <a:latin typeface="Calibri"/>
              </a:rPr>
              <a:t>≠   </a:t>
            </a:r>
            <a:r>
              <a:rPr lang="fr-FR" altLang="fr-FR" sz="2000" dirty="0">
                <a:effectLst/>
              </a:rPr>
              <a:t>Neutralité bienveillante / Séduction</a:t>
            </a:r>
          </a:p>
          <a:p>
            <a:pPr>
              <a:lnSpc>
                <a:spcPct val="80000"/>
              </a:lnSpc>
              <a:buFont typeface="Wingdings" pitchFamily="2" charset="2"/>
              <a:buNone/>
              <a:defRPr/>
            </a:pPr>
            <a:r>
              <a:rPr lang="fr-FR" altLang="fr-FR" sz="2000" dirty="0">
                <a:effectLst/>
                <a:sym typeface="Wingdings" pitchFamily="2" charset="2"/>
              </a:rPr>
              <a:t>		 Pour t</a:t>
            </a:r>
            <a:r>
              <a:rPr lang="fr-FR" altLang="fr-FR" sz="2000" dirty="0">
                <a:effectLst/>
              </a:rPr>
              <a:t>ravailler et partager des représentations</a:t>
            </a:r>
          </a:p>
          <a:p>
            <a:pPr>
              <a:lnSpc>
                <a:spcPct val="80000"/>
              </a:lnSpc>
              <a:buFont typeface="Wingdings" pitchFamily="2" charset="2"/>
              <a:buNone/>
              <a:defRPr/>
            </a:pPr>
            <a:r>
              <a:rPr lang="fr-FR" altLang="fr-FR" sz="2000" dirty="0">
                <a:effectLst/>
              </a:rPr>
              <a:t>		</a:t>
            </a:r>
          </a:p>
          <a:p>
            <a:pPr>
              <a:lnSpc>
                <a:spcPct val="80000"/>
              </a:lnSpc>
              <a:buFont typeface="Wingdings" pitchFamily="2" charset="2"/>
              <a:buNone/>
              <a:defRPr/>
            </a:pPr>
            <a:r>
              <a:rPr lang="fr-FR" altLang="fr-FR" sz="2200" dirty="0">
                <a:effectLst/>
              </a:rPr>
              <a:t> L’idée : Rester un </a:t>
            </a:r>
            <a:r>
              <a:rPr lang="fr-FR" altLang="fr-FR" sz="2200" b="1" dirty="0">
                <a:effectLst/>
              </a:rPr>
              <a:t>artisan de la rencontre</a:t>
            </a:r>
            <a:r>
              <a:rPr lang="fr-FR" altLang="fr-FR" sz="2200" dirty="0">
                <a:effectLst/>
              </a:rPr>
              <a:t>, un </a:t>
            </a:r>
            <a:r>
              <a:rPr lang="fr-FR" altLang="fr-FR" sz="2200" b="1" dirty="0">
                <a:effectLst/>
              </a:rPr>
              <a:t>praticien de l’inattendu</a:t>
            </a:r>
          </a:p>
          <a:p>
            <a:pPr>
              <a:lnSpc>
                <a:spcPct val="80000"/>
              </a:lnSpc>
              <a:buFont typeface="Wingdings" pitchFamily="2" charset="2"/>
              <a:buNone/>
              <a:defRPr/>
            </a:pPr>
            <a:r>
              <a:rPr lang="fr-FR" altLang="fr-FR" sz="2200" dirty="0">
                <a:effectLst/>
              </a:rPr>
              <a:t>       Pas de protocole. </a:t>
            </a:r>
            <a:r>
              <a:rPr lang="fr-FR" altLang="fr-FR" sz="2200" b="1" dirty="0">
                <a:effectLst/>
              </a:rPr>
              <a:t>Le protocole, c’est le contraire de la rencontre !</a:t>
            </a:r>
          </a:p>
        </p:txBody>
      </p:sp>
      <p:pic>
        <p:nvPicPr>
          <p:cNvPr id="30724" name="Picture 6" descr="couv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1613" y="333375"/>
            <a:ext cx="10191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C:\Users\philippe\Documents\9782862604275F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621110"/>
            <a:ext cx="770654"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151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2800" b="1" dirty="0">
                <a:solidFill>
                  <a:srgbClr val="0070C0"/>
                </a:solidFill>
                <a:effectLst/>
              </a:rPr>
              <a:t>La rencontre</a:t>
            </a:r>
          </a:p>
        </p:txBody>
      </p:sp>
      <p:sp>
        <p:nvSpPr>
          <p:cNvPr id="23555" name="Rectangle 3"/>
          <p:cNvSpPr>
            <a:spLocks noGrp="1" noChangeArrowheads="1"/>
          </p:cNvSpPr>
          <p:nvPr>
            <p:ph type="body" sz="half" idx="1"/>
          </p:nvPr>
        </p:nvSpPr>
        <p:spPr>
          <a:xfrm>
            <a:off x="301625" y="1676400"/>
            <a:ext cx="8086725" cy="44227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Wingdings" pitchFamily="2" charset="2"/>
              <a:buNone/>
              <a:defRPr/>
            </a:pPr>
            <a:r>
              <a:rPr lang="fr-FR" altLang="fr-FR" sz="2000" dirty="0">
                <a:effectLst/>
              </a:rPr>
              <a:t>	    </a:t>
            </a:r>
            <a:r>
              <a:rPr lang="fr-FR" altLang="fr-FR" sz="2400" b="1" i="1" dirty="0">
                <a:effectLst/>
              </a:rPr>
              <a:t>La rencontre affole la boussole</a:t>
            </a:r>
          </a:p>
          <a:p>
            <a:pPr marL="0" indent="0">
              <a:buFont typeface="Wingdings" pitchFamily="2" charset="2"/>
              <a:buNone/>
              <a:defRPr/>
            </a:pPr>
            <a:endParaRPr lang="fr-FR" altLang="fr-FR" sz="2000" dirty="0">
              <a:effectLst/>
            </a:endParaRPr>
          </a:p>
          <a:p>
            <a:pPr>
              <a:defRPr/>
            </a:pPr>
            <a:r>
              <a:rPr lang="fr-FR" altLang="fr-FR" sz="1800" dirty="0">
                <a:effectLst/>
              </a:rPr>
              <a:t>Rencontrer l’Autre</a:t>
            </a:r>
          </a:p>
          <a:p>
            <a:pPr>
              <a:defRPr/>
            </a:pPr>
            <a:r>
              <a:rPr lang="fr-FR" altLang="fr-FR" sz="1800" dirty="0">
                <a:effectLst/>
              </a:rPr>
              <a:t>Pas de rencontre sans changement</a:t>
            </a:r>
          </a:p>
          <a:p>
            <a:pPr>
              <a:defRPr/>
            </a:pPr>
            <a:r>
              <a:rPr lang="fr-FR" altLang="fr-FR" sz="1800" dirty="0">
                <a:effectLst/>
              </a:rPr>
              <a:t>La rencontre, un moment vivant</a:t>
            </a:r>
          </a:p>
          <a:p>
            <a:pPr>
              <a:defRPr/>
            </a:pPr>
            <a:r>
              <a:rPr lang="fr-FR" altLang="fr-FR" sz="1800" dirty="0">
                <a:effectLst/>
              </a:rPr>
              <a:t>Pas de rencontre de l’autre sans rencontre de soi</a:t>
            </a:r>
          </a:p>
          <a:p>
            <a:pPr>
              <a:defRPr/>
            </a:pPr>
            <a:r>
              <a:rPr lang="fr-FR" altLang="fr-FR" sz="1800" dirty="0">
                <a:effectLst/>
              </a:rPr>
              <a:t>Rencontrer :</a:t>
            </a:r>
          </a:p>
          <a:p>
            <a:pPr lvl="1">
              <a:defRPr/>
            </a:pPr>
            <a:r>
              <a:rPr lang="fr-FR" altLang="fr-FR" sz="1800" dirty="0">
                <a:effectLst/>
              </a:rPr>
              <a:t>Un bébé / Envisager-Dévisager</a:t>
            </a:r>
          </a:p>
          <a:p>
            <a:pPr lvl="1">
              <a:defRPr/>
            </a:pPr>
            <a:r>
              <a:rPr lang="fr-FR" altLang="fr-FR" sz="1800" dirty="0">
                <a:effectLst/>
              </a:rPr>
              <a:t>Un enfant / « Chatouille de l’âme »</a:t>
            </a:r>
          </a:p>
          <a:p>
            <a:pPr lvl="1">
              <a:defRPr/>
            </a:pPr>
            <a:r>
              <a:rPr lang="fr-FR" altLang="fr-FR" sz="1800" dirty="0">
                <a:effectLst/>
              </a:rPr>
              <a:t>Un adolescent / Le divin détail</a:t>
            </a:r>
          </a:p>
          <a:p>
            <a:pPr lvl="1">
              <a:defRPr/>
            </a:pPr>
            <a:r>
              <a:rPr lang="fr-FR" altLang="fr-FR" sz="1800" dirty="0">
                <a:effectLst/>
              </a:rPr>
              <a:t>Un parent…</a:t>
            </a:r>
          </a:p>
        </p:txBody>
      </p:sp>
      <p:graphicFrame>
        <p:nvGraphicFramePr>
          <p:cNvPr id="24580" name="Object 4"/>
          <p:cNvGraphicFramePr>
            <a:graphicFrameLocks noGrp="1" noChangeAspect="1"/>
          </p:cNvGraphicFramePr>
          <p:nvPr>
            <p:ph sz="half" idx="2"/>
            <p:extLst>
              <p:ext uri="{D42A27DB-BD31-4B8C-83A1-F6EECF244321}">
                <p14:modId xmlns:p14="http://schemas.microsoft.com/office/powerpoint/2010/main" val="705651681"/>
              </p:ext>
            </p:extLst>
          </p:nvPr>
        </p:nvGraphicFramePr>
        <p:xfrm>
          <a:off x="7380312" y="332656"/>
          <a:ext cx="1423987" cy="2016125"/>
        </p:xfrm>
        <a:graphic>
          <a:graphicData uri="http://schemas.openxmlformats.org/presentationml/2006/ole">
            <mc:AlternateContent xmlns:mc="http://schemas.openxmlformats.org/markup-compatibility/2006">
              <mc:Choice xmlns:v="urn:schemas-microsoft-com:vml" Requires="v">
                <p:oleObj name="Acrobat Document" r:id="rId2" imgW="6359040" imgH="8880120" progId="AcroExch.Document.7">
                  <p:embed/>
                </p:oleObj>
              </mc:Choice>
              <mc:Fallback>
                <p:oleObj name="Acrobat Document" r:id="rId2" imgW="6359040" imgH="8880120" progId="AcroExch.Document.7">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332656"/>
                        <a:ext cx="14239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70010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solidFill>
                  <a:srgbClr val="0070C0"/>
                </a:solidFill>
              </a:rPr>
              <a:t>ELOGE DU VULNERABLE</a:t>
            </a:r>
            <a:br>
              <a:rPr lang="fr-FR" sz="2800" b="1" dirty="0">
                <a:solidFill>
                  <a:srgbClr val="0070C0"/>
                </a:solidFill>
              </a:rPr>
            </a:br>
            <a:r>
              <a:rPr lang="fr-FR" sz="2800" b="1" dirty="0">
                <a:solidFill>
                  <a:srgbClr val="0070C0"/>
                </a:solidFill>
              </a:rPr>
              <a:t>Ou comment grandir dans ce monde ?</a:t>
            </a:r>
          </a:p>
        </p:txBody>
      </p:sp>
      <p:sp>
        <p:nvSpPr>
          <p:cNvPr id="3" name="Espace réservé du contenu 2"/>
          <p:cNvSpPr>
            <a:spLocks noGrp="1"/>
          </p:cNvSpPr>
          <p:nvPr>
            <p:ph idx="1"/>
          </p:nvPr>
        </p:nvSpPr>
        <p:spPr/>
        <p:txBody>
          <a:bodyPr>
            <a:normAutofit lnSpcReduction="10000"/>
          </a:bodyPr>
          <a:lstStyle/>
          <a:p>
            <a:pPr marL="0" indent="0">
              <a:buNone/>
            </a:pPr>
            <a:endParaRPr lang="fr-FR" sz="2800" b="1" dirty="0"/>
          </a:p>
          <a:p>
            <a:pPr marL="0" indent="0">
              <a:buNone/>
            </a:pPr>
            <a:r>
              <a:rPr lang="fr-FR" sz="2800" b="1" dirty="0"/>
              <a:t>Plan</a:t>
            </a:r>
          </a:p>
          <a:p>
            <a:r>
              <a:rPr lang="fr-FR" sz="2000" dirty="0"/>
              <a:t>Pourquoi la vulnérabilité ?</a:t>
            </a:r>
          </a:p>
          <a:p>
            <a:pPr marL="0" indent="0">
              <a:buNone/>
            </a:pPr>
            <a:r>
              <a:rPr lang="fr-FR" sz="1600" dirty="0"/>
              <a:t>	Le point de vue du psychiatre d’enfants et d’adolescents</a:t>
            </a:r>
          </a:p>
          <a:p>
            <a:r>
              <a:rPr lang="fr-FR" sz="2000" dirty="0"/>
              <a:t>Vulnérable plutôt qu’invulnérable</a:t>
            </a:r>
          </a:p>
          <a:p>
            <a:pPr lvl="0"/>
            <a:r>
              <a:rPr lang="fr-FR" sz="2000" dirty="0"/>
              <a:t>La vulnérabilité, comme lieu de rencontre :</a:t>
            </a:r>
          </a:p>
          <a:p>
            <a:pPr lvl="1"/>
            <a:r>
              <a:rPr lang="fr-FR" sz="1600" dirty="0"/>
              <a:t>Rencontre avec un bébé</a:t>
            </a:r>
          </a:p>
          <a:p>
            <a:pPr lvl="1"/>
            <a:r>
              <a:rPr lang="fr-FR" sz="1600" dirty="0"/>
              <a:t>Rencontre avec un enfant</a:t>
            </a:r>
          </a:p>
          <a:p>
            <a:pPr lvl="1"/>
            <a:r>
              <a:rPr lang="fr-FR" sz="1600" dirty="0"/>
              <a:t>Rencontre avec un adolescent</a:t>
            </a:r>
          </a:p>
          <a:p>
            <a:pPr lvl="1"/>
            <a:r>
              <a:rPr lang="fr-FR" sz="1600" dirty="0"/>
              <a:t>Rencontre des parents</a:t>
            </a:r>
          </a:p>
          <a:p>
            <a:pPr lvl="0"/>
            <a:r>
              <a:rPr lang="fr-FR" sz="2000" dirty="0"/>
              <a:t>La question du diagnostic</a:t>
            </a:r>
          </a:p>
          <a:p>
            <a:pPr lvl="0"/>
            <a:r>
              <a:rPr lang="fr-FR" sz="2000" dirty="0"/>
              <a:t>Dans le soin psychique</a:t>
            </a:r>
          </a:p>
          <a:p>
            <a:pPr lvl="0"/>
            <a:r>
              <a:rPr lang="fr-FR" sz="2000" dirty="0"/>
              <a:t>Eloge du vulnérable ?</a:t>
            </a:r>
            <a:endParaRPr lang="fr-FR" sz="2400" dirty="0"/>
          </a:p>
          <a:p>
            <a:endParaRPr lang="fr-FR"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1593" y="3789040"/>
            <a:ext cx="1414463"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195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altLang="fr-FR" sz="2800" b="1" dirty="0">
                <a:effectLst/>
              </a:rPr>
              <a:t>Rencontrer un bébé</a:t>
            </a:r>
            <a:endParaRPr lang="fr-FR" sz="2800" dirty="0"/>
          </a:p>
        </p:txBody>
      </p:sp>
      <p:sp>
        <p:nvSpPr>
          <p:cNvPr id="3" name="Espace réservé du contenu 2"/>
          <p:cNvSpPr>
            <a:spLocks noGrp="1"/>
          </p:cNvSpPr>
          <p:nvPr>
            <p:ph idx="1"/>
          </p:nvPr>
        </p:nvSpPr>
        <p:spPr/>
        <p:txBody>
          <a:bodyPr/>
          <a:lstStyle/>
          <a:p>
            <a:pPr marL="0" indent="0">
              <a:buFont typeface="Wingdings" pitchFamily="2" charset="2"/>
              <a:buNone/>
              <a:defRPr/>
            </a:pPr>
            <a:r>
              <a:rPr lang="fr-FR" sz="2400" b="1" dirty="0">
                <a:effectLst/>
              </a:rPr>
              <a:t>	</a:t>
            </a:r>
          </a:p>
          <a:p>
            <a:pPr marL="0" indent="0">
              <a:buFont typeface="Wingdings" pitchFamily="2" charset="2"/>
              <a:buNone/>
              <a:defRPr/>
            </a:pPr>
            <a:r>
              <a:rPr lang="fr-FR" sz="2400" i="1" dirty="0">
                <a:effectLst/>
              </a:rPr>
              <a:t>Les yeux dans les yeux…</a:t>
            </a:r>
          </a:p>
          <a:p>
            <a:pPr marL="0" indent="0">
              <a:buFont typeface="Wingdings" pitchFamily="2" charset="2"/>
              <a:buNone/>
              <a:defRPr/>
            </a:pPr>
            <a:endParaRPr lang="fr-FR" sz="2400" dirty="0">
              <a:effectLst/>
            </a:endParaRPr>
          </a:p>
          <a:p>
            <a:pPr marL="0" indent="0">
              <a:buFont typeface="Wingdings" pitchFamily="2" charset="2"/>
              <a:buNone/>
              <a:defRPr/>
            </a:pPr>
            <a:endParaRPr lang="fr-FR" sz="2400" dirty="0">
              <a:effectLst/>
            </a:endParaRPr>
          </a:p>
        </p:txBody>
      </p:sp>
      <p:pic>
        <p:nvPicPr>
          <p:cNvPr id="2560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4221088"/>
            <a:ext cx="172243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5" name="Object 5"/>
          <p:cNvGraphicFramePr>
            <a:graphicFrameLocks noChangeAspect="1"/>
          </p:cNvGraphicFramePr>
          <p:nvPr>
            <p:extLst>
              <p:ext uri="{D42A27DB-BD31-4B8C-83A1-F6EECF244321}">
                <p14:modId xmlns:p14="http://schemas.microsoft.com/office/powerpoint/2010/main" val="526028759"/>
              </p:ext>
            </p:extLst>
          </p:nvPr>
        </p:nvGraphicFramePr>
        <p:xfrm>
          <a:off x="4043373" y="3212976"/>
          <a:ext cx="1681152" cy="1376487"/>
        </p:xfrm>
        <a:graphic>
          <a:graphicData uri="http://schemas.openxmlformats.org/presentationml/2006/ole">
            <mc:AlternateContent xmlns:mc="http://schemas.openxmlformats.org/markup-compatibility/2006">
              <mc:Choice xmlns:v="urn:schemas-microsoft-com:vml" Requires="v">
                <p:oleObj name="Photo Editor Photo" r:id="rId3" imgW="5714286" imgH="4571429" progId="MSPhotoEd.3">
                  <p:embed/>
                </p:oleObj>
              </mc:Choice>
              <mc:Fallback>
                <p:oleObj name="Photo Editor Photo" r:id="rId3" imgW="5714286" imgH="45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373" y="3212976"/>
                        <a:ext cx="1681152" cy="13764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92773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2800" b="1">
                <a:effectLst/>
              </a:rPr>
              <a:t>Rencontrer un enfant</a:t>
            </a:r>
          </a:p>
        </p:txBody>
      </p:sp>
      <p:sp>
        <p:nvSpPr>
          <p:cNvPr id="33795"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Wingdings" pitchFamily="2" charset="2"/>
              <a:buNone/>
              <a:defRPr/>
            </a:pPr>
            <a:endParaRPr lang="fr-FR" altLang="fr-FR" sz="2400" dirty="0">
              <a:effectLst/>
            </a:endParaRPr>
          </a:p>
          <a:p>
            <a:pPr>
              <a:defRPr/>
            </a:pPr>
            <a:r>
              <a:rPr lang="fr-FR" altLang="fr-FR" sz="2000" dirty="0">
                <a:effectLst/>
              </a:rPr>
              <a:t>La rencontre, une surprise, une « chatouille de l’âme » </a:t>
            </a:r>
            <a:r>
              <a:rPr lang="fr-FR" altLang="fr-FR" sz="1400" dirty="0">
                <a:effectLst/>
              </a:rPr>
              <a:t>(Marcelli)</a:t>
            </a:r>
          </a:p>
          <a:p>
            <a:pPr>
              <a:defRPr/>
            </a:pPr>
            <a:r>
              <a:rPr lang="fr-FR" altLang="fr-FR" sz="2000" dirty="0">
                <a:effectLst/>
              </a:rPr>
              <a:t>Avoir gardé vivante une partie de sa propre enfance/adolescence</a:t>
            </a:r>
          </a:p>
          <a:p>
            <a:pPr>
              <a:defRPr/>
            </a:pPr>
            <a:r>
              <a:rPr lang="fr-FR" altLang="fr-FR" sz="2000" dirty="0">
                <a:effectLst/>
              </a:rPr>
              <a:t>La question du sens et des déterminismes +++</a:t>
            </a:r>
          </a:p>
          <a:p>
            <a:pPr>
              <a:defRPr/>
            </a:pPr>
            <a:r>
              <a:rPr lang="fr-FR" altLang="fr-FR" sz="2000" dirty="0">
                <a:effectLst/>
              </a:rPr>
              <a:t>Rencontre avec la maladie et la mort, </a:t>
            </a:r>
            <a:r>
              <a:rPr lang="fr-FR" sz="2000" dirty="0">
                <a:effectLst/>
              </a:rPr>
              <a:t>la folie et le non sens</a:t>
            </a:r>
            <a:endParaRPr lang="fr-FR" altLang="fr-FR" sz="2000" dirty="0">
              <a:effectLst/>
            </a:endParaRPr>
          </a:p>
          <a:p>
            <a:pPr>
              <a:defRPr/>
            </a:pPr>
            <a:r>
              <a:rPr lang="fr-FR" altLang="fr-FR" sz="2000" dirty="0">
                <a:effectLst/>
              </a:rPr>
              <a:t>Ni tout voir ni tout entendre (ni tout comprendre), mais rencontrer</a:t>
            </a:r>
          </a:p>
          <a:p>
            <a:pPr>
              <a:defRPr/>
            </a:pPr>
            <a:r>
              <a:rPr lang="fr-FR" altLang="fr-FR" sz="2000" dirty="0">
                <a:effectLst/>
              </a:rPr>
              <a:t>Imprévisible et prévention</a:t>
            </a:r>
          </a:p>
          <a:p>
            <a:pPr>
              <a:defRPr/>
            </a:pPr>
            <a:r>
              <a:rPr lang="fr-FR" altLang="fr-FR" sz="2000" dirty="0">
                <a:effectLst/>
              </a:rPr>
              <a:t>L’avenir n’est pas écrit</a:t>
            </a:r>
          </a:p>
          <a:p>
            <a:pPr marL="0" indent="0">
              <a:buFont typeface="Wingdings" pitchFamily="2" charset="2"/>
              <a:buNone/>
              <a:defRPr/>
            </a:pPr>
            <a:endParaRPr lang="fr-FR" altLang="fr-FR" sz="2000" dirty="0">
              <a:effectLst/>
            </a:endParaRPr>
          </a:p>
          <a:p>
            <a:pPr marL="0" indent="0">
              <a:buFont typeface="Wingdings" pitchFamily="2" charset="2"/>
              <a:buNone/>
              <a:defRPr/>
            </a:pPr>
            <a:r>
              <a:rPr lang="fr-FR" altLang="fr-FR" sz="2000" dirty="0">
                <a:effectLst/>
              </a:rPr>
              <a:t>		Léo, </a:t>
            </a:r>
            <a:r>
              <a:rPr lang="fr-FR" altLang="fr-FR" sz="2000" i="1" dirty="0">
                <a:effectLst/>
              </a:rPr>
              <a:t>La petite voiture rouge au fond de mon tiroir…</a:t>
            </a:r>
          </a:p>
          <a:p>
            <a:pPr marL="0" indent="0">
              <a:buFont typeface="Wingdings" pitchFamily="2" charset="2"/>
              <a:buNone/>
              <a:defRPr/>
            </a:pPr>
            <a:endParaRPr lang="fr-FR" altLang="fr-FR" sz="2000" dirty="0">
              <a:effectLst/>
            </a:endParaRPr>
          </a:p>
        </p:txBody>
      </p:sp>
      <p:pic>
        <p:nvPicPr>
          <p:cNvPr id="266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ltGray">
          <a:xfrm>
            <a:off x="611560" y="5445224"/>
            <a:ext cx="1097966" cy="823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1968" y="376920"/>
            <a:ext cx="720445" cy="119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6420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01625" y="228601"/>
            <a:ext cx="8510588" cy="12561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2800" b="1" dirty="0">
                <a:effectLst/>
              </a:rPr>
              <a:t>Rencontrer un adolescent</a:t>
            </a:r>
          </a:p>
        </p:txBody>
      </p:sp>
      <p:sp>
        <p:nvSpPr>
          <p:cNvPr id="26627" name="Rectangle 3"/>
          <p:cNvSpPr>
            <a:spLocks noGrp="1" noChangeArrowheads="1"/>
          </p:cNvSpPr>
          <p:nvPr>
            <p:ph type="body" sz="half" idx="1"/>
          </p:nvPr>
        </p:nvSpPr>
        <p:spPr>
          <a:xfrm>
            <a:off x="301625" y="1484313"/>
            <a:ext cx="8015288" cy="51133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altLang="fr-FR" sz="1800" dirty="0">
                <a:effectLst/>
                <a:cs typeface="Arial" charset="0"/>
              </a:rPr>
              <a:t>L</a:t>
            </a:r>
            <a:r>
              <a:rPr lang="fr-BE" altLang="fr-FR" sz="1800" dirty="0">
                <a:effectLst/>
                <a:cs typeface="Arial" charset="0"/>
              </a:rPr>
              <a:t>e divin détail</a:t>
            </a:r>
          </a:p>
          <a:p>
            <a:pPr>
              <a:defRPr/>
            </a:pPr>
            <a:r>
              <a:rPr lang="fr-BE" altLang="fr-FR" sz="1800" dirty="0">
                <a:effectLst/>
                <a:cs typeface="Arial" charset="0"/>
              </a:rPr>
              <a:t>Une appétence pour s’occuper d’adolescents</a:t>
            </a:r>
          </a:p>
          <a:p>
            <a:pPr lvl="1">
              <a:defRPr/>
            </a:pPr>
            <a:r>
              <a:rPr lang="fr-BE" altLang="fr-FR" sz="1400" dirty="0">
                <a:effectLst/>
                <a:cs typeface="Arial" charset="0"/>
              </a:rPr>
              <a:t>L’optimisme du soignant</a:t>
            </a:r>
          </a:p>
          <a:p>
            <a:pPr lvl="1">
              <a:defRPr/>
            </a:pPr>
            <a:r>
              <a:rPr lang="fr-BE" altLang="fr-FR" sz="1400" dirty="0">
                <a:effectLst/>
                <a:cs typeface="Arial" charset="0"/>
              </a:rPr>
              <a:t>Prêter une pensée / Engagement</a:t>
            </a:r>
            <a:endParaRPr lang="fr-FR" altLang="fr-FR" sz="1400" dirty="0">
              <a:effectLst/>
            </a:endParaRPr>
          </a:p>
          <a:p>
            <a:pPr>
              <a:defRPr/>
            </a:pPr>
            <a:r>
              <a:rPr lang="fr-FR" sz="1800" dirty="0">
                <a:effectLst/>
              </a:rPr>
              <a:t>Aller chercher l’autre / Partager des éprouvés</a:t>
            </a:r>
            <a:endParaRPr lang="fr-BE" altLang="fr-FR" sz="1800" dirty="0">
              <a:effectLst/>
              <a:cs typeface="Arial" charset="0"/>
            </a:endParaRPr>
          </a:p>
          <a:p>
            <a:pPr>
              <a:defRPr/>
            </a:pPr>
            <a:r>
              <a:rPr lang="fr-FR" altLang="fr-FR" sz="1800" dirty="0">
                <a:effectLst/>
                <a:cs typeface="Arial" charset="0"/>
              </a:rPr>
              <a:t>Une </a:t>
            </a:r>
            <a:r>
              <a:rPr lang="fr-BE" altLang="fr-FR" sz="1800" dirty="0">
                <a:effectLst/>
                <a:cs typeface="Arial" charset="0"/>
              </a:rPr>
              <a:t>présence, une disponibilité et une créativité</a:t>
            </a:r>
          </a:p>
          <a:p>
            <a:pPr>
              <a:defRPr/>
            </a:pPr>
            <a:r>
              <a:rPr lang="fr-FR" sz="1800" dirty="0">
                <a:effectLst/>
              </a:rPr>
              <a:t>Avec l’épreuve de l’étranger</a:t>
            </a:r>
          </a:p>
          <a:p>
            <a:pPr>
              <a:defRPr/>
            </a:pPr>
            <a:r>
              <a:rPr lang="fr-BE" altLang="fr-FR" sz="1800" dirty="0">
                <a:effectLst/>
                <a:cs typeface="Arial" charset="0"/>
              </a:rPr>
              <a:t>Une éthique de travail, rigoureuse</a:t>
            </a:r>
          </a:p>
          <a:p>
            <a:pPr>
              <a:defRPr/>
            </a:pPr>
            <a:r>
              <a:rPr lang="fr-FR" altLang="fr-FR" sz="1800" dirty="0">
                <a:effectLst/>
                <a:cs typeface="Arial" charset="0"/>
              </a:rPr>
              <a:t>Un </a:t>
            </a:r>
            <a:r>
              <a:rPr lang="fr-BE" altLang="fr-FR" sz="1800" dirty="0">
                <a:effectLst/>
                <a:cs typeface="Arial" charset="0"/>
              </a:rPr>
              <a:t>goût pour la complexité</a:t>
            </a:r>
          </a:p>
          <a:p>
            <a:pPr>
              <a:defRPr/>
            </a:pPr>
            <a:r>
              <a:rPr lang="fr-BE" altLang="fr-FR" sz="1800" dirty="0">
                <a:effectLst/>
                <a:cs typeface="Arial" charset="0"/>
              </a:rPr>
              <a:t>Sans protocole (le protocole, c’est le contraire de la rencontre)</a:t>
            </a:r>
          </a:p>
          <a:p>
            <a:pPr>
              <a:defRPr/>
            </a:pPr>
            <a:r>
              <a:rPr lang="fr-BE" altLang="fr-FR" sz="1800" dirty="0">
                <a:effectLst/>
                <a:cs typeface="Arial" charset="0"/>
              </a:rPr>
              <a:t>Une grande cohérence théorique et clinique de l’équipe</a:t>
            </a:r>
          </a:p>
          <a:p>
            <a:pPr>
              <a:defRPr/>
            </a:pPr>
            <a:r>
              <a:rPr lang="fr-FR" altLang="fr-FR" sz="1800" dirty="0">
                <a:effectLst/>
                <a:cs typeface="Arial" charset="0"/>
              </a:rPr>
              <a:t>Une </a:t>
            </a:r>
            <a:r>
              <a:rPr lang="fr-BE" altLang="fr-FR" sz="1800" dirty="0">
                <a:effectLst/>
                <a:cs typeface="Arial" charset="0"/>
              </a:rPr>
              <a:t>supervision extérieure de l’équipe.</a:t>
            </a:r>
          </a:p>
          <a:p>
            <a:pPr marL="0" indent="0">
              <a:buFont typeface="Wingdings" pitchFamily="2" charset="2"/>
              <a:buNone/>
              <a:defRPr/>
            </a:pPr>
            <a:endParaRPr lang="fr-FR" sz="1800" dirty="0">
              <a:effectLst/>
            </a:endParaRPr>
          </a:p>
          <a:p>
            <a:pPr marL="0" indent="0">
              <a:buFont typeface="Wingdings" pitchFamily="2" charset="2"/>
              <a:buNone/>
              <a:defRPr/>
            </a:pPr>
            <a:r>
              <a:rPr lang="fr-FR" sz="1800" dirty="0">
                <a:effectLst/>
              </a:rPr>
              <a:t>En se rappelant :</a:t>
            </a:r>
          </a:p>
          <a:p>
            <a:pPr marL="0" indent="0">
              <a:buFont typeface="Wingdings" pitchFamily="2" charset="2"/>
              <a:buNone/>
              <a:defRPr/>
            </a:pPr>
            <a:r>
              <a:rPr lang="fr-FR" sz="1800" dirty="0">
                <a:effectLst/>
              </a:rPr>
              <a:t>	Qu’« </a:t>
            </a:r>
            <a:r>
              <a:rPr lang="fr-FR" sz="1800" b="1" dirty="0">
                <a:effectLst/>
              </a:rPr>
              <a:t>un adolescent ne supporte pas d’être compris</a:t>
            </a:r>
            <a:r>
              <a:rPr lang="fr-FR" sz="1800" dirty="0">
                <a:effectLst/>
              </a:rPr>
              <a:t> » </a:t>
            </a:r>
            <a:r>
              <a:rPr lang="fr-FR" sz="1200" i="1" dirty="0">
                <a:effectLst/>
              </a:rPr>
              <a:t>(Winnicott)</a:t>
            </a:r>
          </a:p>
          <a:p>
            <a:pPr>
              <a:defRPr/>
            </a:pPr>
            <a:endParaRPr lang="fr-BE" altLang="fr-FR" sz="1800" dirty="0">
              <a:effectLst/>
              <a:cs typeface="Arial" charset="0"/>
            </a:endParaRPr>
          </a:p>
          <a:p>
            <a:pPr>
              <a:defRPr/>
            </a:pPr>
            <a:endParaRPr lang="fr-FR" altLang="fr-FR" sz="1800" dirty="0">
              <a:effectLst/>
              <a:cs typeface="Arial" charset="0"/>
            </a:endParaRPr>
          </a:p>
          <a:p>
            <a:pPr>
              <a:defRPr/>
            </a:pPr>
            <a:endParaRPr lang="fr-BE" altLang="fr-FR" sz="1800" dirty="0">
              <a:effectLst/>
              <a:cs typeface="Arial" charset="0"/>
            </a:endParaRPr>
          </a:p>
          <a:p>
            <a:pPr>
              <a:defRPr/>
            </a:pPr>
            <a:endParaRPr lang="fr-BE" altLang="fr-FR" sz="1800" dirty="0">
              <a:effectLst/>
              <a:cs typeface="Arial" charset="0"/>
            </a:endParaRPr>
          </a:p>
          <a:p>
            <a:pPr>
              <a:defRPr/>
            </a:pPr>
            <a:endParaRPr lang="fr-FR" altLang="fr-FR" sz="1800" dirty="0">
              <a:effectLst/>
              <a:cs typeface="Arial" charset="0"/>
            </a:endParaRPr>
          </a:p>
        </p:txBody>
      </p:sp>
      <p:pic>
        <p:nvPicPr>
          <p:cNvPr id="28676" name="Picture 4" descr="COUVERTUR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812088" y="1268413"/>
            <a:ext cx="998537" cy="155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7812088" y="2924175"/>
            <a:ext cx="987425" cy="136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7796213" y="4437063"/>
            <a:ext cx="1003300" cy="142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413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323850" y="2420938"/>
            <a:ext cx="8510588" cy="1685925"/>
          </a:xfrm>
        </p:spPr>
        <p:txBody>
          <a:bodyPr/>
          <a:lstStyle/>
          <a:p>
            <a:r>
              <a:rPr lang="fr-FR" altLang="fr-FR" sz="2800" b="1" dirty="0">
                <a:solidFill>
                  <a:srgbClr val="0070C0"/>
                </a:solidFill>
                <a:effectLst/>
              </a:rPr>
              <a:t>Rencontres manquées ?</a:t>
            </a:r>
          </a:p>
        </p:txBody>
      </p:sp>
    </p:spTree>
    <p:extLst>
      <p:ext uri="{BB962C8B-B14F-4D97-AF65-F5344CB8AC3E}">
        <p14:creationId xmlns:p14="http://schemas.microsoft.com/office/powerpoint/2010/main" val="1370846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p:txBody>
          <a:bodyPr/>
          <a:lstStyle/>
          <a:p>
            <a:r>
              <a:rPr lang="fr-FR" altLang="fr-FR" sz="2800" b="1">
                <a:effectLst/>
              </a:rPr>
              <a:t>Le secret d’Inès</a:t>
            </a:r>
          </a:p>
        </p:txBody>
      </p:sp>
      <p:pic>
        <p:nvPicPr>
          <p:cNvPr id="33795" name="Picture 2" descr="C:\Users\philippe\Documents\1072998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30763" y="2276475"/>
            <a:ext cx="3330575" cy="1873250"/>
          </a:xfrm>
          <a:noFill/>
          <a:extLst>
            <a:ext uri="{909E8E84-426E-40DD-AFC4-6F175D3DCCD1}">
              <a14:hiddenFill xmlns:a14="http://schemas.microsoft.com/office/drawing/2010/main">
                <a:solidFill>
                  <a:srgbClr val="FFFFFF"/>
                </a:solidFill>
              </a14:hiddenFill>
            </a:ext>
          </a:extLst>
        </p:spPr>
      </p:pic>
      <p:pic>
        <p:nvPicPr>
          <p:cNvPr id="33796" name="Picture 4" descr="C:\Users\philippe\Documents\8x_amDYT.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4437495"/>
            <a:ext cx="1749738" cy="105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descr="C:\Users\philippe\Documents\cds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450" y="4400550"/>
            <a:ext cx="17303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512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p:txBody>
          <a:bodyPr/>
          <a:lstStyle/>
          <a:p>
            <a:r>
              <a:rPr lang="fr-FR" altLang="fr-FR" sz="2800" b="1">
                <a:effectLst/>
              </a:rPr>
              <a:t>Mauvaise rencontre ?</a:t>
            </a:r>
          </a:p>
        </p:txBody>
      </p:sp>
      <p:sp>
        <p:nvSpPr>
          <p:cNvPr id="3" name="Espace réservé du contenu 2"/>
          <p:cNvSpPr>
            <a:spLocks noGrp="1"/>
          </p:cNvSpPr>
          <p:nvPr>
            <p:ph idx="1"/>
          </p:nvPr>
        </p:nvSpPr>
        <p:spPr>
          <a:xfrm>
            <a:off x="467544" y="1676400"/>
            <a:ext cx="8192269" cy="4422775"/>
          </a:xfrm>
        </p:spPr>
        <p:txBody>
          <a:bodyPr/>
          <a:lstStyle/>
          <a:p>
            <a:pPr>
              <a:defRPr/>
            </a:pPr>
            <a:endParaRPr lang="fr-FR" dirty="0"/>
          </a:p>
          <a:p>
            <a:pPr>
              <a:defRPr/>
            </a:pPr>
            <a:r>
              <a:rPr lang="fr-FR" sz="2000" dirty="0">
                <a:effectLst/>
              </a:rPr>
              <a:t>Mauvaise rencontre… avec soi-même ?</a:t>
            </a:r>
          </a:p>
          <a:p>
            <a:pPr marL="0" indent="0">
              <a:buNone/>
              <a:defRPr/>
            </a:pPr>
            <a:r>
              <a:rPr lang="fr-FR" sz="2000" dirty="0">
                <a:effectLst/>
              </a:rPr>
              <a:t>	</a:t>
            </a:r>
            <a:r>
              <a:rPr lang="fr-FR" sz="2000" dirty="0">
                <a:effectLst/>
                <a:sym typeface="Wingdings"/>
              </a:rPr>
              <a:t>   </a:t>
            </a:r>
            <a:r>
              <a:rPr lang="fr-FR" sz="2000" dirty="0">
                <a:effectLst/>
              </a:rPr>
              <a:t>Propre vulnérabilité</a:t>
            </a:r>
          </a:p>
          <a:p>
            <a:pPr>
              <a:defRPr/>
            </a:pPr>
            <a:r>
              <a:rPr lang="fr-FR" sz="2000" dirty="0">
                <a:effectLst/>
              </a:rPr>
              <a:t>Et dans la relation de soin : moment de déstabilisation. Perte de repères ? </a:t>
            </a:r>
          </a:p>
          <a:p>
            <a:pPr marL="0" indent="0">
              <a:buNone/>
              <a:defRPr/>
            </a:pPr>
            <a:r>
              <a:rPr lang="fr-FR" sz="2000" dirty="0">
                <a:effectLst/>
              </a:rPr>
              <a:t>	</a:t>
            </a:r>
            <a:r>
              <a:rPr lang="fr-FR" sz="2000" dirty="0">
                <a:effectLst/>
                <a:sym typeface="Wingdings"/>
              </a:rPr>
              <a:t>   </a:t>
            </a:r>
            <a:r>
              <a:rPr lang="fr-FR" sz="2000" dirty="0">
                <a:effectLst/>
              </a:rPr>
              <a:t>Vulnérabilité de soignant</a:t>
            </a:r>
          </a:p>
          <a:p>
            <a:pPr marL="0" indent="0">
              <a:buFont typeface="Wingdings" pitchFamily="2" charset="2"/>
              <a:buNone/>
              <a:defRPr/>
            </a:pPr>
            <a:endParaRPr lang="fr-FR" sz="2000" dirty="0">
              <a:effectLst/>
            </a:endParaRPr>
          </a:p>
          <a:p>
            <a:pPr marL="0" indent="0">
              <a:buFont typeface="Wingdings" pitchFamily="2" charset="2"/>
              <a:buNone/>
              <a:defRPr/>
            </a:pPr>
            <a:r>
              <a:rPr lang="fr-FR" sz="2400" b="1" dirty="0">
                <a:solidFill>
                  <a:srgbClr val="0070C0"/>
                </a:solidFill>
                <a:effectLst/>
              </a:rPr>
              <a:t>	</a:t>
            </a:r>
            <a:r>
              <a:rPr lang="fr-FR" sz="2400" b="1" dirty="0">
                <a:solidFill>
                  <a:srgbClr val="0070C0"/>
                </a:solidFill>
                <a:effectLst/>
                <a:sym typeface="Wingdings"/>
              </a:rPr>
              <a:t>  </a:t>
            </a:r>
            <a:r>
              <a:rPr lang="fr-FR" sz="2400" b="1" dirty="0">
                <a:solidFill>
                  <a:srgbClr val="0070C0"/>
                </a:solidFill>
                <a:effectLst/>
              </a:rPr>
              <a:t>Alors finalement, qui est le plus vulnérable ? </a:t>
            </a:r>
          </a:p>
        </p:txBody>
      </p:sp>
      <p:pic>
        <p:nvPicPr>
          <p:cNvPr id="34820" name="Picture 6" descr="Résultat de recherche d'images pour &quot;la chute camu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404813"/>
            <a:ext cx="70326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644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74642"/>
          </a:xfrm>
        </p:spPr>
        <p:txBody>
          <a:bodyPr>
            <a:normAutofit/>
          </a:bodyPr>
          <a:lstStyle/>
          <a:p>
            <a:br>
              <a:rPr lang="fr-FR" sz="3600" b="1" dirty="0">
                <a:solidFill>
                  <a:srgbClr val="0070C0"/>
                </a:solidFill>
              </a:rPr>
            </a:br>
            <a:r>
              <a:rPr lang="fr-FR" sz="3600" b="1" dirty="0">
                <a:solidFill>
                  <a:srgbClr val="0070C0"/>
                </a:solidFill>
              </a:rPr>
              <a:t>Rencontres</a:t>
            </a:r>
          </a:p>
        </p:txBody>
      </p:sp>
    </p:spTree>
    <p:extLst>
      <p:ext uri="{BB962C8B-B14F-4D97-AF65-F5344CB8AC3E}">
        <p14:creationId xmlns:p14="http://schemas.microsoft.com/office/powerpoint/2010/main" val="1904924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818658"/>
          </a:xfrm>
        </p:spPr>
        <p:txBody>
          <a:bodyPr>
            <a:normAutofit/>
          </a:bodyPr>
          <a:lstStyle/>
          <a:p>
            <a:r>
              <a:rPr lang="fr-FR" sz="3200" b="1" dirty="0">
                <a:solidFill>
                  <a:srgbClr val="0070C0"/>
                </a:solidFill>
              </a:rPr>
              <a:t>Pierre</a:t>
            </a:r>
          </a:p>
        </p:txBody>
      </p:sp>
    </p:spTree>
    <p:extLst>
      <p:ext uri="{BB962C8B-B14F-4D97-AF65-F5344CB8AC3E}">
        <p14:creationId xmlns:p14="http://schemas.microsoft.com/office/powerpoint/2010/main" val="2431244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p:txBody>
          <a:bodyPr/>
          <a:lstStyle/>
          <a:p>
            <a:r>
              <a:rPr lang="fr-FR" altLang="fr-FR" sz="3000" b="1" dirty="0">
                <a:effectLst/>
              </a:rPr>
              <a:t>Une demande de consultation</a:t>
            </a:r>
          </a:p>
        </p:txBody>
      </p:sp>
      <p:sp>
        <p:nvSpPr>
          <p:cNvPr id="3" name="Espace réservé du contenu 2"/>
          <p:cNvSpPr>
            <a:spLocks noGrp="1"/>
          </p:cNvSpPr>
          <p:nvPr>
            <p:ph idx="1"/>
          </p:nvPr>
        </p:nvSpPr>
        <p:spPr/>
        <p:txBody>
          <a:bodyPr>
            <a:normAutofit fontScale="92500" lnSpcReduction="20000"/>
          </a:bodyPr>
          <a:lstStyle/>
          <a:p>
            <a:pPr marL="114300" indent="0">
              <a:buNone/>
              <a:defRPr/>
            </a:pPr>
            <a:endParaRPr lang="fr-FR" sz="2000" b="1" dirty="0">
              <a:effectLst/>
            </a:endParaRPr>
          </a:p>
          <a:p>
            <a:pPr marL="114300" indent="0">
              <a:buNone/>
              <a:defRPr/>
            </a:pPr>
            <a:r>
              <a:rPr lang="fr-FR" sz="2000" b="1" dirty="0">
                <a:effectLst/>
              </a:rPr>
              <a:t>Motif de consultation : </a:t>
            </a:r>
          </a:p>
          <a:p>
            <a:pPr>
              <a:defRPr/>
            </a:pPr>
            <a:r>
              <a:rPr lang="fr-FR" sz="2000" dirty="0">
                <a:effectLst/>
              </a:rPr>
              <a:t>Pierre, un enfant de 6 ans</a:t>
            </a:r>
          </a:p>
          <a:p>
            <a:pPr>
              <a:defRPr/>
            </a:pPr>
            <a:r>
              <a:rPr lang="fr-FR" sz="2000" dirty="0">
                <a:effectLst/>
              </a:rPr>
              <a:t>Décrochage scolaire / </a:t>
            </a:r>
            <a:r>
              <a:rPr lang="fr-FR" sz="2000" b="1" dirty="0">
                <a:effectLst/>
              </a:rPr>
              <a:t>Troubles des apprentissages</a:t>
            </a:r>
          </a:p>
          <a:p>
            <a:pPr>
              <a:defRPr/>
            </a:pPr>
            <a:r>
              <a:rPr lang="fr-FR" sz="2000" dirty="0">
                <a:effectLst/>
              </a:rPr>
              <a:t>Troubles mnésiques / Etourderies / Il « rêvasse »</a:t>
            </a:r>
          </a:p>
          <a:p>
            <a:pPr>
              <a:defRPr/>
            </a:pPr>
            <a:r>
              <a:rPr lang="fr-FR" sz="2000" dirty="0">
                <a:effectLst/>
              </a:rPr>
              <a:t>Peur de l’échec / Pas confiance en lui</a:t>
            </a:r>
          </a:p>
          <a:p>
            <a:pPr>
              <a:defRPr/>
            </a:pPr>
            <a:r>
              <a:rPr lang="fr-FR" sz="2000" dirty="0"/>
              <a:t>Tristesse ? </a:t>
            </a:r>
            <a:endParaRPr lang="fr-FR" sz="2000" dirty="0">
              <a:effectLst/>
            </a:endParaRPr>
          </a:p>
          <a:p>
            <a:pPr>
              <a:defRPr/>
            </a:pPr>
            <a:r>
              <a:rPr lang="fr-FR" sz="2000" dirty="0">
                <a:effectLst/>
              </a:rPr>
              <a:t>Somatisations multiples : « mal au ventre »…</a:t>
            </a:r>
          </a:p>
          <a:p>
            <a:pPr>
              <a:defRPr/>
            </a:pPr>
            <a:r>
              <a:rPr lang="fr-FR" sz="2000" dirty="0">
                <a:effectLst/>
              </a:rPr>
              <a:t>Peu intégré </a:t>
            </a:r>
            <a:r>
              <a:rPr lang="fr-FR" sz="2000" dirty="0"/>
              <a:t>/ Peu de</a:t>
            </a:r>
            <a:r>
              <a:rPr lang="fr-FR" sz="2000" dirty="0">
                <a:effectLst/>
              </a:rPr>
              <a:t> copains</a:t>
            </a:r>
          </a:p>
          <a:p>
            <a:pPr>
              <a:defRPr/>
            </a:pPr>
            <a:r>
              <a:rPr lang="fr-FR" sz="2000" dirty="0"/>
              <a:t>Inquiétudes parentales</a:t>
            </a:r>
            <a:endParaRPr lang="fr-FR" sz="2000" dirty="0">
              <a:effectLst/>
            </a:endParaRPr>
          </a:p>
          <a:p>
            <a:pPr>
              <a:defRPr/>
            </a:pPr>
            <a:endParaRPr lang="fr-FR" sz="2000" dirty="0"/>
          </a:p>
          <a:p>
            <a:pPr>
              <a:defRPr/>
            </a:pPr>
            <a:endParaRPr lang="fr-FR" sz="2000" dirty="0">
              <a:effectLst/>
            </a:endParaRPr>
          </a:p>
          <a:p>
            <a:pPr>
              <a:defRPr/>
            </a:pPr>
            <a:endParaRPr lang="fr-FR" sz="2000" dirty="0"/>
          </a:p>
          <a:p>
            <a:pPr marL="114300" indent="0">
              <a:buNone/>
              <a:defRPr/>
            </a:pPr>
            <a:endParaRPr lang="fr-FR" sz="2000" dirty="0"/>
          </a:p>
          <a:p>
            <a:pPr marL="114300" indent="0">
              <a:buNone/>
              <a:defRPr/>
            </a:pPr>
            <a:endParaRPr lang="fr-FR" sz="1200" dirty="0"/>
          </a:p>
          <a:p>
            <a:pPr marL="114300" indent="0">
              <a:buNone/>
              <a:defRPr/>
            </a:pPr>
            <a:r>
              <a:rPr lang="fr-FR" sz="1200" dirty="0">
                <a:effectLst/>
              </a:rPr>
              <a:t>					          Son premier dessin</a:t>
            </a:r>
          </a:p>
          <a:p>
            <a:pPr>
              <a:defRPr/>
            </a:pPr>
            <a:endParaRPr lang="fr-FR" dirty="0"/>
          </a:p>
        </p:txBody>
      </p:sp>
      <p:pic>
        <p:nvPicPr>
          <p:cNvPr id="13316" name="Picture 7" descr="F9FC654C5829A04AE04395000078A04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01753"/>
            <a:ext cx="697898" cy="65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philippe\Documents\97822662589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318" y="390765"/>
            <a:ext cx="7143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ltGray">
          <a:xfrm>
            <a:off x="5076056" y="4083275"/>
            <a:ext cx="1937126" cy="1752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7440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000" b="1" dirty="0"/>
              <a:t>Au fil des consultations</a:t>
            </a:r>
          </a:p>
        </p:txBody>
      </p:sp>
      <p:sp>
        <p:nvSpPr>
          <p:cNvPr id="3" name="Espace réservé du contenu 2"/>
          <p:cNvSpPr>
            <a:spLocks noGrp="1"/>
          </p:cNvSpPr>
          <p:nvPr>
            <p:ph idx="1"/>
          </p:nvPr>
        </p:nvSpPr>
        <p:spPr/>
        <p:txBody>
          <a:bodyPr>
            <a:normAutofit/>
          </a:bodyPr>
          <a:lstStyle/>
          <a:p>
            <a:pPr marL="114300" indent="0">
              <a:buNone/>
            </a:pPr>
            <a:r>
              <a:rPr lang="fr-FR" sz="1500" dirty="0"/>
              <a:t>Pierre</a:t>
            </a:r>
          </a:p>
          <a:p>
            <a:pPr marL="114300" indent="0">
              <a:buNone/>
            </a:pPr>
            <a:endParaRPr lang="fr-FR" sz="1500" dirty="0"/>
          </a:p>
          <a:p>
            <a:pPr marL="114300" indent="0">
              <a:buNone/>
            </a:pPr>
            <a:endParaRPr lang="fr-FR" sz="1500" dirty="0"/>
          </a:p>
          <a:p>
            <a:pPr marL="114300" indent="0">
              <a:buNone/>
            </a:pPr>
            <a:r>
              <a:rPr lang="fr-FR" sz="1500" dirty="0"/>
              <a:t>						« Je sais pas »</a:t>
            </a:r>
          </a:p>
          <a:p>
            <a:pPr marL="114300" indent="0">
              <a:buNone/>
            </a:pPr>
            <a:endParaRPr lang="fr-FR" sz="1500" dirty="0"/>
          </a:p>
          <a:p>
            <a:pPr marL="114300" indent="0">
              <a:buNone/>
            </a:pPr>
            <a:endParaRPr lang="fr-FR" sz="1500" dirty="0"/>
          </a:p>
          <a:p>
            <a:pPr marL="114300" indent="0">
              <a:buNone/>
            </a:pPr>
            <a:endParaRPr lang="fr-FR" sz="1500" dirty="0"/>
          </a:p>
          <a:p>
            <a:pPr marL="114300" indent="0">
              <a:buNone/>
            </a:pPr>
            <a:endParaRPr lang="fr-FR" sz="1500" dirty="0"/>
          </a:p>
          <a:p>
            <a:pPr marL="114300" indent="0">
              <a:buNone/>
            </a:pPr>
            <a:endParaRPr lang="fr-FR" sz="1500" dirty="0"/>
          </a:p>
          <a:p>
            <a:pPr marL="114300" indent="0">
              <a:buNone/>
            </a:pPr>
            <a:r>
              <a:rPr lang="fr-FR" sz="1500" dirty="0"/>
              <a:t>		Ma maison</a:t>
            </a:r>
          </a:p>
          <a:p>
            <a:pPr marL="114300" indent="0">
              <a:buNone/>
            </a:pPr>
            <a:endParaRPr lang="fr-FR" sz="1500" dirty="0"/>
          </a:p>
          <a:p>
            <a:pPr marL="114300" indent="0">
              <a:buNone/>
            </a:pPr>
            <a:endParaRPr lang="fr-FR" sz="1500" dirty="0"/>
          </a:p>
          <a:p>
            <a:pPr marL="114300" indent="0">
              <a:buNone/>
            </a:pPr>
            <a:endParaRPr lang="fr-FR" sz="1500" dirty="0"/>
          </a:p>
          <a:p>
            <a:pPr marL="114300" indent="0">
              <a:buNone/>
            </a:pPr>
            <a:endParaRPr lang="fr-FR" sz="1500" dirty="0"/>
          </a:p>
          <a:p>
            <a:pPr marL="114300" indent="0">
              <a:buNone/>
            </a:pPr>
            <a:endParaRPr lang="fr-FR" sz="1500" dirty="0"/>
          </a:p>
          <a:p>
            <a:pPr marL="114300" indent="0">
              <a:buNone/>
            </a:pPr>
            <a:r>
              <a:rPr lang="fr-FR" sz="1500" dirty="0"/>
              <a:t>						Un dessin</a:t>
            </a:r>
            <a:r>
              <a:rPr lang="fr-FR" sz="1600" dirty="0"/>
              <a:t>…</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683568" y="2060848"/>
            <a:ext cx="2880320" cy="197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4211960" y="1430371"/>
            <a:ext cx="1606350" cy="227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ltGray">
          <a:xfrm>
            <a:off x="4901396" y="3861048"/>
            <a:ext cx="2591484" cy="1850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9169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i="1" dirty="0"/>
              <a:t>Un soir d’hiver à Angers…</a:t>
            </a:r>
          </a:p>
        </p:txBody>
      </p:sp>
      <p:sp>
        <p:nvSpPr>
          <p:cNvPr id="3" name="Espace réservé du contenu 2"/>
          <p:cNvSpPr>
            <a:spLocks noGrp="1"/>
          </p:cNvSpPr>
          <p:nvPr>
            <p:ph idx="1"/>
          </p:nvPr>
        </p:nvSpPr>
        <p:spPr/>
        <p:txBody>
          <a:bodyPr>
            <a:normAutofit/>
          </a:bodyPr>
          <a:lstStyle/>
          <a:p>
            <a:pPr marL="0" indent="0">
              <a:buNone/>
            </a:pPr>
            <a:endParaRPr lang="fr-FR" sz="2000" dirty="0"/>
          </a:p>
          <a:p>
            <a:pPr marL="0" indent="0">
              <a:buNone/>
            </a:pPr>
            <a:r>
              <a:rPr lang="fr-FR" sz="1900" dirty="0"/>
              <a:t>C’était un jour de sale temps, un petit garçon d’à peine un an, dont le port altier et le regard triomphant dans les bras d’une mère toute frêle qui tenait à peine debout sous la tempête, a attiré mon attention. Je me disais qu’il n’y avait pas plus fragile que ces deux êtres là, mais que pour autant, le moins que l’on puisse dire est que cet enfant se vivait comme un roi sur son trône. </a:t>
            </a:r>
          </a:p>
          <a:p>
            <a:pPr marL="0" indent="0">
              <a:buNone/>
            </a:pPr>
            <a:endParaRPr lang="fr-FR" sz="1900" dirty="0"/>
          </a:p>
          <a:p>
            <a:pPr marL="0" indent="0">
              <a:buNone/>
            </a:pPr>
            <a:r>
              <a:rPr lang="fr-FR" sz="1900" dirty="0"/>
              <a:t>Par quel mystère un être aussi fragile qu’un bébé dans les bras d’une mère à peine physiquement plus solide, de surcroît en pleine intempérie, peut-il se croire aussi fort ? D’autant que cette mère cumulait un certain nombre d’indicateurs de risque en termes de parentalité : très jeune, seule, à la santé manifestement précaire, cherchant un abri, pour allumer une cigarette… </a:t>
            </a:r>
          </a:p>
          <a:p>
            <a:pPr marL="0" indent="0">
              <a:buNone/>
            </a:pPr>
            <a:endParaRPr lang="fr-FR" sz="1900" dirty="0"/>
          </a:p>
          <a:p>
            <a:pPr marL="0" indent="0">
              <a:buNone/>
            </a:pPr>
            <a:r>
              <a:rPr lang="fr-FR" sz="1900" dirty="0"/>
              <a:t>L’enfant, une figure du vulnérable…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476672"/>
            <a:ext cx="1914550" cy="1080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958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000" b="1" dirty="0"/>
              <a:t>Au fil des consultations</a:t>
            </a:r>
            <a:endParaRPr lang="fr-FR" sz="3000"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ltGray">
          <a:xfrm>
            <a:off x="683568" y="1484784"/>
            <a:ext cx="2388816" cy="1820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3635896" y="2350620"/>
            <a:ext cx="2376264" cy="19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5292080" y="4422052"/>
            <a:ext cx="2376488" cy="1897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2267" y="3234296"/>
            <a:ext cx="2047565" cy="2336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81" t="54032" r="3605" b="805"/>
          <a:stretch/>
        </p:blipFill>
        <p:spPr bwMode="auto">
          <a:xfrm>
            <a:off x="3059832" y="4402622"/>
            <a:ext cx="2088232" cy="146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85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269" b="-509"/>
          <a:stretch/>
        </p:blipFill>
        <p:spPr bwMode="ltGray">
          <a:xfrm>
            <a:off x="755650" y="576000"/>
            <a:ext cx="3767138" cy="49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34" t="-740" r="-834" b="-740"/>
          <a:stretch/>
        </p:blipFill>
        <p:spPr bwMode="ltGray">
          <a:xfrm>
            <a:off x="5580112" y="3215645"/>
            <a:ext cx="2086223" cy="2959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7" t="299" r="3227" b="1053"/>
          <a:stretch/>
        </p:blipFill>
        <p:spPr bwMode="auto">
          <a:xfrm rot="5400000">
            <a:off x="5416234" y="432000"/>
            <a:ext cx="1872209" cy="26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3097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000" b="1" dirty="0"/>
              <a:t>Fin de psychothérapie</a:t>
            </a:r>
          </a:p>
        </p:txBody>
      </p:sp>
      <p:pic>
        <p:nvPicPr>
          <p:cNvPr id="5" name="Picture 4"/>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3357" b="3357"/>
          <a:stretch/>
        </p:blipFill>
        <p:spPr bwMode="ltGray">
          <a:xfrm>
            <a:off x="4634695" y="1340768"/>
            <a:ext cx="1881521" cy="2657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17" b="7255"/>
          <a:stretch/>
        </p:blipFill>
        <p:spPr bwMode="ltGray">
          <a:xfrm>
            <a:off x="6516216" y="4293096"/>
            <a:ext cx="1572840" cy="2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17"/>
          <a:stretch/>
        </p:blipFill>
        <p:spPr bwMode="auto">
          <a:xfrm>
            <a:off x="2414629" y="1941949"/>
            <a:ext cx="2151667" cy="29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332" b="17373"/>
          <a:stretch/>
        </p:blipFill>
        <p:spPr bwMode="auto">
          <a:xfrm>
            <a:off x="683567" y="1908000"/>
            <a:ext cx="1832785" cy="2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0671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02634"/>
          </a:xfrm>
        </p:spPr>
        <p:txBody>
          <a:bodyPr>
            <a:normAutofit/>
          </a:bodyPr>
          <a:lstStyle/>
          <a:p>
            <a:br>
              <a:rPr lang="fr-FR" sz="3200" b="1" dirty="0">
                <a:solidFill>
                  <a:srgbClr val="0070C0"/>
                </a:solidFill>
              </a:rPr>
            </a:br>
            <a:r>
              <a:rPr lang="fr-FR" sz="3200" b="1" dirty="0">
                <a:solidFill>
                  <a:srgbClr val="0070C0"/>
                </a:solidFill>
              </a:rPr>
              <a:t>Louise</a:t>
            </a:r>
          </a:p>
        </p:txBody>
      </p:sp>
    </p:spTree>
    <p:extLst>
      <p:ext uri="{BB962C8B-B14F-4D97-AF65-F5344CB8AC3E}">
        <p14:creationId xmlns:p14="http://schemas.microsoft.com/office/powerpoint/2010/main" val="1973867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 Elle est moche !»</a:t>
            </a:r>
          </a:p>
        </p:txBody>
      </p:sp>
      <p:sp>
        <p:nvSpPr>
          <p:cNvPr id="3" name="Espace réservé du contenu 2"/>
          <p:cNvSpPr>
            <a:spLocks noGrp="1"/>
          </p:cNvSpPr>
          <p:nvPr>
            <p:ph idx="1"/>
          </p:nvPr>
        </p:nvSpPr>
        <p:spPr/>
        <p:txBody>
          <a:bodyPr>
            <a:normAutofit lnSpcReduction="10000"/>
          </a:bodyPr>
          <a:lstStyle/>
          <a:p>
            <a:r>
              <a:rPr lang="fr-FR" sz="2000" dirty="0"/>
              <a:t>Première consultation (2005), Louise, 4 ans</a:t>
            </a:r>
          </a:p>
          <a:p>
            <a:r>
              <a:rPr lang="fr-FR" sz="2000" dirty="0"/>
              <a:t>A la naissance (2001): « </a:t>
            </a:r>
            <a:r>
              <a:rPr lang="fr-FR" sz="2000" i="1" dirty="0"/>
              <a:t>Elle est moche… Toute molle… Elle a un sourire idiot… Une voix de crécelle, les yeux collés, la bouche ouverte… Un gros ventre… C’est un vilain petit canard. Son existence n’a pas d’avenir. Cette petite fille est perdue… Je lui en veux. Pour moi c’est un grand malheur. Une malédiction même… Je voudrais qu’elle disparaisse… </a:t>
            </a:r>
            <a:r>
              <a:rPr lang="fr-FR" sz="2000" dirty="0"/>
              <a:t>»</a:t>
            </a:r>
          </a:p>
          <a:p>
            <a:pPr marL="0" indent="0">
              <a:buNone/>
            </a:pPr>
            <a:r>
              <a:rPr lang="fr-FR" sz="2000" dirty="0"/>
              <a:t>      Un frère jumeau, « </a:t>
            </a:r>
            <a:r>
              <a:rPr lang="fr-FR" sz="2000" i="1" dirty="0"/>
              <a:t>Beau comme le jour</a:t>
            </a:r>
            <a:r>
              <a:rPr lang="fr-FR" sz="2000" dirty="0"/>
              <a:t> »</a:t>
            </a:r>
          </a:p>
          <a:p>
            <a:r>
              <a:rPr lang="fr-FR" sz="2000" dirty="0"/>
              <a:t>Bilans multiples (Cs et bilans neuropédiatriques, orthophoniques, 	psychomoteurs. IRM cérébrale. Cs et bilan génétique (2003).</a:t>
            </a:r>
          </a:p>
          <a:p>
            <a:pPr marL="0" indent="0">
              <a:buNone/>
            </a:pPr>
            <a:r>
              <a:rPr lang="fr-FR" sz="2000" i="1" dirty="0"/>
              <a:t>	</a:t>
            </a:r>
            <a:r>
              <a:rPr lang="fr-FR" sz="2000" i="1" dirty="0">
                <a:sym typeface="Wingdings"/>
              </a:rPr>
              <a:t>   </a:t>
            </a:r>
            <a:r>
              <a:rPr lang="fr-FR" sz="2000" dirty="0"/>
              <a:t>« </a:t>
            </a:r>
            <a:r>
              <a:rPr lang="fr-FR" sz="2000" i="1" dirty="0"/>
              <a:t>Retards globaux du développement. » </a:t>
            </a:r>
          </a:p>
          <a:p>
            <a:r>
              <a:rPr lang="fr-FR" sz="2000" dirty="0"/>
              <a:t>Suivi PMI et accompagnement CAMSP mis en place du fait de : </a:t>
            </a:r>
            <a:r>
              <a:rPr lang="fr-FR" sz="2000" i="1" dirty="0"/>
              <a:t>	«  Troubles des apprentissages à type de retard de langage, retard 	graphique s'inscrivant dans des interactions psychoaffectives 	complexes. " </a:t>
            </a:r>
          </a:p>
          <a:p>
            <a:pPr marL="0" indent="0">
              <a:buNone/>
            </a:pPr>
            <a:endParaRPr lang="fr-FR" sz="2000" i="1" dirty="0"/>
          </a:p>
          <a:p>
            <a:pPr marL="0" indent="0">
              <a:buNone/>
            </a:pPr>
            <a:endParaRPr lang="fr-FR" sz="2000" dirty="0"/>
          </a:p>
          <a:p>
            <a:pPr lvl="1"/>
            <a:endParaRPr lang="fr-FR" sz="1600" dirty="0"/>
          </a:p>
          <a:p>
            <a:endParaRPr lang="fr-FR"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279" y="404665"/>
            <a:ext cx="659036"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644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Au cours du suivi psychothérapique</a:t>
            </a:r>
          </a:p>
        </p:txBody>
      </p:sp>
      <p:sp>
        <p:nvSpPr>
          <p:cNvPr id="3" name="Espace réservé du contenu 2"/>
          <p:cNvSpPr>
            <a:spLocks noGrp="1"/>
          </p:cNvSpPr>
          <p:nvPr>
            <p:ph idx="1"/>
          </p:nvPr>
        </p:nvSpPr>
        <p:spPr>
          <a:xfrm>
            <a:off x="323528" y="1600200"/>
            <a:ext cx="8568952" cy="4525963"/>
          </a:xfrm>
        </p:spPr>
        <p:txBody>
          <a:bodyPr>
            <a:normAutofit/>
          </a:bodyPr>
          <a:lstStyle/>
          <a:p>
            <a:r>
              <a:rPr lang="fr-FR" sz="2000" dirty="0"/>
              <a:t>Ma fille : </a:t>
            </a:r>
            <a:r>
              <a:rPr lang="fr-FR" sz="2000" i="1" dirty="0"/>
              <a:t>« Eperdument différente »… « Une arête dans ma chair »</a:t>
            </a:r>
          </a:p>
          <a:p>
            <a:pPr marL="0" indent="0">
              <a:buNone/>
            </a:pPr>
            <a:r>
              <a:rPr lang="fr-FR" sz="2000" dirty="0"/>
              <a:t>	Suivi pédopsychiatrique hebdomadaire permet de constater des 	progrès psychologiques manifestes voire spectaculaires : Louise 	s'éveille et progresse dans tous les domaines. Elle est scolarisée en 	maternelle où il est noté de bons résultats et une bonne intégration 	avec ses pairs. </a:t>
            </a:r>
          </a:p>
          <a:p>
            <a:r>
              <a:rPr lang="fr-FR" sz="2000" dirty="0"/>
              <a:t>Entrée au CP… « Troubles des apprentissages » </a:t>
            </a:r>
          </a:p>
          <a:p>
            <a:pPr marL="0" indent="0">
              <a:buNone/>
            </a:pPr>
            <a:r>
              <a:rPr lang="fr-FR" sz="2000" dirty="0"/>
              <a:t>	« 1, 2, 3,   5, 6, 7, 8, 9… » (Dyscalculie ?)</a:t>
            </a:r>
          </a:p>
          <a:p>
            <a:r>
              <a:rPr lang="fr-FR" sz="2000" dirty="0"/>
              <a:t>Nouveau bilan 2008 : dont IRM (normale) et nouvelle Cs génétique avec  </a:t>
            </a:r>
          </a:p>
          <a:p>
            <a:pPr marL="0" indent="0">
              <a:buNone/>
            </a:pPr>
            <a:r>
              <a:rPr lang="fr-FR" sz="2000" dirty="0"/>
              <a:t>      Nouvel examen utilisant des puces à ADN (technique CGH </a:t>
            </a:r>
            <a:r>
              <a:rPr lang="fr-FR" sz="2000" dirty="0" err="1"/>
              <a:t>Array</a:t>
            </a:r>
            <a:r>
              <a:rPr lang="fr-FR" sz="2000" dirty="0"/>
              <a:t>) :</a:t>
            </a:r>
          </a:p>
          <a:p>
            <a:pPr marL="0" indent="0">
              <a:buNone/>
            </a:pPr>
            <a:r>
              <a:rPr lang="fr-FR" sz="2000" i="1" dirty="0"/>
              <a:t> 	</a:t>
            </a:r>
            <a:r>
              <a:rPr lang="fr-FR" sz="2000" dirty="0"/>
              <a:t>Découverte d'une </a:t>
            </a:r>
            <a:r>
              <a:rPr lang="fr-FR" sz="2000" b="1" dirty="0"/>
              <a:t>microdélétion 8 Mb du bras long du chromosome 15 </a:t>
            </a:r>
            <a:r>
              <a:rPr lang="fr-FR" sz="2000" i="1" dirty="0"/>
              <a:t>	"Cette microdélétion est responsable du tableau que présente l'enfant". </a:t>
            </a:r>
          </a:p>
          <a:p>
            <a:pPr marL="0" indent="0">
              <a:buNone/>
            </a:pPr>
            <a:r>
              <a:rPr lang="fr-FR" sz="2000" dirty="0"/>
              <a:t>	Caryotype des parents normal   </a:t>
            </a:r>
            <a:r>
              <a:rPr lang="fr-FR" sz="2000" dirty="0">
                <a:sym typeface="Wingdings"/>
              </a:rPr>
              <a:t>  </a:t>
            </a:r>
            <a:r>
              <a:rPr lang="fr-FR" sz="2000" dirty="0"/>
              <a:t>Mutation de novo (accidentelle).</a:t>
            </a:r>
          </a:p>
          <a:p>
            <a:endParaRPr lang="fr-FR" sz="2000" dirty="0"/>
          </a:p>
          <a:p>
            <a:pPr marL="0" indent="0">
              <a:buNone/>
            </a:pPr>
            <a:endParaRPr lang="fr-FR" sz="2000" dirty="0"/>
          </a:p>
        </p:txBody>
      </p:sp>
    </p:spTree>
    <p:extLst>
      <p:ext uri="{BB962C8B-B14F-4D97-AF65-F5344CB8AC3E}">
        <p14:creationId xmlns:p14="http://schemas.microsoft.com/office/powerpoint/2010/main" val="3371456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Entre histoire et destinée</a:t>
            </a:r>
            <a:endParaRPr lang="fr-FR" sz="2800" dirty="0"/>
          </a:p>
        </p:txBody>
      </p:sp>
      <p:sp>
        <p:nvSpPr>
          <p:cNvPr id="3" name="Espace réservé du contenu 2"/>
          <p:cNvSpPr>
            <a:spLocks noGrp="1"/>
          </p:cNvSpPr>
          <p:nvPr>
            <p:ph idx="1"/>
          </p:nvPr>
        </p:nvSpPr>
        <p:spPr>
          <a:xfrm>
            <a:off x="457200" y="1600200"/>
            <a:ext cx="8363272" cy="4853136"/>
          </a:xfrm>
        </p:spPr>
        <p:txBody>
          <a:bodyPr>
            <a:normAutofit fontScale="92500" lnSpcReduction="10000"/>
          </a:bodyPr>
          <a:lstStyle/>
          <a:p>
            <a:r>
              <a:rPr lang="fr-FR" sz="2200" dirty="0"/>
              <a:t>Après communication aux parents des résultats génétiques, l’effet est 	radical et instantané : arrêt du suivi pédopsychiatrique. 	Autrement dit, plus besoin de suivi psychologique puisqu'une 	causalité génétique est objectivée.</a:t>
            </a:r>
          </a:p>
          <a:p>
            <a:r>
              <a:rPr lang="fr-FR" sz="2200" dirty="0"/>
              <a:t> Louise montrait certaines limites. Mais sans doute avions-nous l'idée que 	ce savoir (sur une origine génétique possible des troubles) ne nous 	empêchait pas de rêver, de penser une évolution pour elle. Sans 	illusion, nous étions du côté d'un </a:t>
            </a:r>
            <a:r>
              <a:rPr lang="fr-FR" sz="2200" b="1" dirty="0"/>
              <a:t>savoir </a:t>
            </a:r>
            <a:r>
              <a:rPr lang="fr-FR" sz="2200" dirty="0"/>
              <a:t>pouvant évoluer.</a:t>
            </a:r>
          </a:p>
          <a:p>
            <a:r>
              <a:rPr lang="fr-FR" sz="2200" dirty="0"/>
              <a:t>En revanche, le diagnostic génétique est apparu comme </a:t>
            </a:r>
            <a:r>
              <a:rPr lang="fr-FR" sz="2200" b="1" dirty="0"/>
              <a:t>une certitude</a:t>
            </a:r>
            <a:r>
              <a:rPr lang="fr-FR" sz="2200" dirty="0"/>
              <a:t>. 	Une certitude implacable venue empêcher de penser. Pour Louise, le 	diagnostic génétique a fixé les troubles, du côté d'un verdict. </a:t>
            </a:r>
          </a:p>
          <a:p>
            <a:r>
              <a:rPr lang="fr-FR" sz="2200" dirty="0"/>
              <a:t>La mère a pu dire son soulagement à l’annonce du diagnostic, l’apaisement 	de son sentiment de culpabilité et de ses angoisses. La fatalité 	génétique est venue pointer la défection radicale : plus besoin de 	stimuler et soutenir Louise, condamnée à être une handicapée, 	définitive.</a:t>
            </a:r>
            <a:endParaRPr lang="fr-FR" sz="2000" dirty="0"/>
          </a:p>
          <a:p>
            <a:endParaRPr lang="fr-FR" dirty="0"/>
          </a:p>
        </p:txBody>
      </p:sp>
    </p:spTree>
    <p:extLst>
      <p:ext uri="{BB962C8B-B14F-4D97-AF65-F5344CB8AC3E}">
        <p14:creationId xmlns:p14="http://schemas.microsoft.com/office/powerpoint/2010/main" val="881045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L’histoire n’est jamais finie…</a:t>
            </a:r>
          </a:p>
        </p:txBody>
      </p:sp>
      <p:sp>
        <p:nvSpPr>
          <p:cNvPr id="3" name="Espace réservé du contenu 2"/>
          <p:cNvSpPr>
            <a:spLocks noGrp="1"/>
          </p:cNvSpPr>
          <p:nvPr>
            <p:ph idx="1"/>
          </p:nvPr>
        </p:nvSpPr>
        <p:spPr>
          <a:xfrm>
            <a:off x="457200" y="1600200"/>
            <a:ext cx="8363272" cy="4525963"/>
          </a:xfrm>
        </p:spPr>
        <p:txBody>
          <a:bodyPr>
            <a:normAutofit lnSpcReduction="10000"/>
          </a:bodyPr>
          <a:lstStyle/>
          <a:p>
            <a:r>
              <a:rPr lang="fr-FR" sz="2000" dirty="0"/>
              <a:t>Quelques mois plus tard (2010)… </a:t>
            </a:r>
          </a:p>
          <a:p>
            <a:r>
              <a:rPr lang="fr-FR" sz="2000" dirty="0"/>
              <a:t>Evolution lentement favorable</a:t>
            </a:r>
          </a:p>
          <a:p>
            <a:pPr lvl="1"/>
            <a:r>
              <a:rPr lang="fr-FR" sz="1600" dirty="0"/>
              <a:t>Troubles neuropsychologiques : Fatigue, troubles de l’attention, retards d’apprentissage… </a:t>
            </a:r>
          </a:p>
          <a:p>
            <a:pPr lvl="1"/>
            <a:r>
              <a:rPr lang="fr-FR" sz="1600" dirty="0"/>
              <a:t>Troubles psychoaffectifs : Opposition, tristesse, difficultés d’autonomie…</a:t>
            </a:r>
          </a:p>
          <a:p>
            <a:pPr lvl="1"/>
            <a:r>
              <a:rPr lang="fr-FR" sz="1600" dirty="0"/>
              <a:t>Troubles relationnels et difficultés avec ses pairs.</a:t>
            </a:r>
          </a:p>
          <a:p>
            <a:r>
              <a:rPr lang="fr-FR" sz="2000" dirty="0"/>
              <a:t>Donc des défaillances… Mais des qualités aussi !!! Louise parle chinois ! </a:t>
            </a:r>
          </a:p>
          <a:p>
            <a:r>
              <a:rPr lang="fr-FR" sz="2000" dirty="0"/>
              <a:t>CM2… passage en 6</a:t>
            </a:r>
            <a:r>
              <a:rPr lang="fr-FR" sz="2000" baseline="30000" dirty="0"/>
              <a:t>ème</a:t>
            </a:r>
            <a:endParaRPr lang="fr-FR" sz="2000" dirty="0"/>
          </a:p>
          <a:p>
            <a:pPr marL="0" indent="0">
              <a:buNone/>
            </a:pPr>
            <a:endParaRPr lang="fr-FR" sz="2000" dirty="0">
              <a:sym typeface="Wingdings"/>
            </a:endParaRPr>
          </a:p>
          <a:p>
            <a:pPr>
              <a:buFont typeface="Wingdings"/>
              <a:buChar char="F"/>
            </a:pPr>
            <a:r>
              <a:rPr lang="fr-FR" sz="2000" dirty="0"/>
              <a:t>Le piège des déterminismes</a:t>
            </a:r>
          </a:p>
          <a:p>
            <a:pPr>
              <a:buFont typeface="Wingdings"/>
              <a:buChar char="F"/>
            </a:pPr>
            <a:r>
              <a:rPr lang="fr-FR" sz="2000" dirty="0"/>
              <a:t>La confusion entre l’histoire (l’anamnèse) et le destin (la destinée)</a:t>
            </a:r>
          </a:p>
          <a:p>
            <a:pPr>
              <a:buFont typeface="Wingdings"/>
              <a:buChar char="F"/>
            </a:pPr>
            <a:r>
              <a:rPr lang="fr-FR" sz="2000" dirty="0"/>
              <a:t>Le hiatus radical entre un état du cerveau et le sujet qui va s’en déduire</a:t>
            </a:r>
          </a:p>
          <a:p>
            <a:pPr>
              <a:buFont typeface="Wingdings"/>
              <a:buChar char="F"/>
            </a:pPr>
            <a:r>
              <a:rPr lang="fr-FR" sz="2000" dirty="0"/>
              <a:t>Entre savoir et certitude / Entre transmission et prédiction</a:t>
            </a:r>
          </a:p>
          <a:p>
            <a:pPr marL="0" indent="0">
              <a:buNone/>
            </a:pPr>
            <a:r>
              <a:rPr lang="fr-FR" sz="2400" b="1" dirty="0">
                <a:solidFill>
                  <a:srgbClr val="0070C0"/>
                </a:solidFill>
              </a:rPr>
              <a:t>		    </a:t>
            </a:r>
            <a:r>
              <a:rPr lang="fr-FR" sz="2400" b="1" dirty="0">
                <a:solidFill>
                  <a:srgbClr val="0070C0"/>
                </a:solidFill>
                <a:sym typeface="Wingdings"/>
              </a:rPr>
              <a:t>  </a:t>
            </a:r>
            <a:r>
              <a:rPr lang="fr-FR" sz="2400" b="1" dirty="0">
                <a:solidFill>
                  <a:srgbClr val="0070C0"/>
                </a:solidFill>
              </a:rPr>
              <a:t>L’avenir n’est pas écrit…</a:t>
            </a:r>
          </a:p>
          <a:p>
            <a:endParaRPr lang="fr-FR" sz="2000" dirty="0"/>
          </a:p>
        </p:txBody>
      </p:sp>
    </p:spTree>
    <p:extLst>
      <p:ext uri="{BB962C8B-B14F-4D97-AF65-F5344CB8AC3E}">
        <p14:creationId xmlns:p14="http://schemas.microsoft.com/office/powerpoint/2010/main" val="4032286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106690"/>
          </a:xfrm>
        </p:spPr>
        <p:txBody>
          <a:bodyPr>
            <a:normAutofit/>
          </a:bodyPr>
          <a:lstStyle/>
          <a:p>
            <a:r>
              <a:rPr lang="fr-FR" sz="3200" b="1" dirty="0">
                <a:solidFill>
                  <a:srgbClr val="0070C0"/>
                </a:solidFill>
              </a:rPr>
              <a:t>Jules</a:t>
            </a:r>
          </a:p>
        </p:txBody>
      </p:sp>
    </p:spTree>
    <p:extLst>
      <p:ext uri="{BB962C8B-B14F-4D97-AF65-F5344CB8AC3E}">
        <p14:creationId xmlns:p14="http://schemas.microsoft.com/office/powerpoint/2010/main" val="3493154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solidFill>
                  <a:srgbClr val="1F497D"/>
                </a:solidFill>
              </a:rPr>
              <a:t>L’histoire de Jules</a:t>
            </a:r>
            <a:endParaRPr lang="fr-FR" sz="2800" dirty="0"/>
          </a:p>
        </p:txBody>
      </p:sp>
      <p:sp>
        <p:nvSpPr>
          <p:cNvPr id="3" name="Espace réservé du contenu 2"/>
          <p:cNvSpPr>
            <a:spLocks noGrp="1"/>
          </p:cNvSpPr>
          <p:nvPr>
            <p:ph idx="1"/>
          </p:nvPr>
        </p:nvSpPr>
        <p:spPr>
          <a:xfrm>
            <a:off x="457200" y="1600200"/>
            <a:ext cx="7787208" cy="4800600"/>
          </a:xfrm>
        </p:spPr>
        <p:txBody>
          <a:bodyPr>
            <a:normAutofit/>
          </a:bodyPr>
          <a:lstStyle/>
          <a:p>
            <a:pPr marL="114300" indent="0">
              <a:buNone/>
            </a:pPr>
            <a:r>
              <a:rPr lang="fr-FR" sz="2000" b="1" dirty="0">
                <a:solidFill>
                  <a:srgbClr val="0070C0"/>
                </a:solidFill>
              </a:rPr>
              <a:t>Motif de consultation</a:t>
            </a:r>
          </a:p>
          <a:p>
            <a:r>
              <a:rPr lang="fr-FR" sz="2000" dirty="0"/>
              <a:t>Petit garçon de 5 ans </a:t>
            </a:r>
            <a:r>
              <a:rPr lang="fr-FR" sz="2000" dirty="0">
                <a:cs typeface="Arial"/>
              </a:rPr>
              <a:t>½ pour agressivité (« tape les autres »)</a:t>
            </a:r>
          </a:p>
          <a:p>
            <a:r>
              <a:rPr lang="fr-FR" sz="2000" dirty="0">
                <a:cs typeface="Arial"/>
              </a:rPr>
              <a:t>Très difficile depuis la naissance : opposition, cris stridents</a:t>
            </a:r>
          </a:p>
          <a:p>
            <a:r>
              <a:rPr lang="fr-FR" sz="2000" dirty="0">
                <a:cs typeface="Arial"/>
              </a:rPr>
              <a:t>Punitions répétées - Eviction de la petite section de maternelle</a:t>
            </a:r>
          </a:p>
          <a:p>
            <a:r>
              <a:rPr lang="fr-FR" sz="2000" b="1" i="1" dirty="0">
                <a:cs typeface="Arial"/>
              </a:rPr>
              <a:t>Grandes difficultés à s’inscrire dans les apprentissages scolaires</a:t>
            </a:r>
          </a:p>
          <a:p>
            <a:r>
              <a:rPr lang="fr-FR" sz="2000" dirty="0">
                <a:cs typeface="Arial"/>
              </a:rPr>
              <a:t>Conflits incessants / « Enfant tyrannique »</a:t>
            </a:r>
          </a:p>
          <a:p>
            <a:r>
              <a:rPr lang="fr-FR" sz="2000" dirty="0">
                <a:cs typeface="Arial"/>
              </a:rPr>
              <a:t>Mère débordée et triste – Père en manque de (</a:t>
            </a:r>
            <a:r>
              <a:rPr lang="fr-FR" sz="2000" dirty="0" err="1">
                <a:cs typeface="Arial"/>
              </a:rPr>
              <a:t>re</a:t>
            </a:r>
            <a:r>
              <a:rPr lang="fr-FR" sz="2000" dirty="0">
                <a:cs typeface="Arial"/>
              </a:rPr>
              <a:t>)père</a:t>
            </a:r>
          </a:p>
          <a:p>
            <a:r>
              <a:rPr lang="fr-FR" sz="2000" dirty="0">
                <a:cs typeface="Arial"/>
              </a:rPr>
              <a:t>Enfant « réparateur » de l’histoire paternelle</a:t>
            </a:r>
          </a:p>
          <a:p>
            <a:pPr marL="114300" indent="0">
              <a:buNone/>
            </a:pPr>
            <a:r>
              <a:rPr lang="fr-FR" sz="2000" b="1" dirty="0">
                <a:solidFill>
                  <a:srgbClr val="0070C0"/>
                </a:solidFill>
                <a:cs typeface="Arial"/>
              </a:rPr>
              <a:t>Première consultation</a:t>
            </a:r>
          </a:p>
          <a:p>
            <a:r>
              <a:rPr lang="fr-FR" sz="2000" dirty="0">
                <a:cs typeface="Arial"/>
              </a:rPr>
              <a:t>Rencontre difficile (projection, provocation, agressivité…)</a:t>
            </a:r>
          </a:p>
          <a:p>
            <a:r>
              <a:rPr lang="fr-FR" sz="2000" dirty="0">
                <a:cs typeface="Arial"/>
              </a:rPr>
              <a:t>Besoin de raconter des histoires et de jouer… Pour trouver sa place et extérioriser ses tensions / Instabilité, agitation et débordements +++</a:t>
            </a:r>
          </a:p>
          <a:p>
            <a:r>
              <a:rPr lang="fr-FR" sz="2000" dirty="0">
                <a:cs typeface="Arial"/>
              </a:rPr>
              <a:t>« Quand j’aime pas, je casse… » « Je fais tout le temps des accidents »</a:t>
            </a:r>
          </a:p>
        </p:txBody>
      </p:sp>
    </p:spTree>
    <p:extLst>
      <p:ext uri="{BB962C8B-B14F-4D97-AF65-F5344CB8AC3E}">
        <p14:creationId xmlns:p14="http://schemas.microsoft.com/office/powerpoint/2010/main" val="3300549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a:spLocks noGrp="1"/>
          </p:cNvSpPr>
          <p:nvPr>
            <p:ph type="title"/>
          </p:nvPr>
        </p:nvSpPr>
        <p:spPr/>
        <p:txBody>
          <a:bodyPr/>
          <a:lstStyle/>
          <a:p>
            <a:r>
              <a:rPr lang="fr-FR" altLang="fr-FR" sz="2800" b="1" dirty="0">
                <a:solidFill>
                  <a:srgbClr val="0070C0"/>
                </a:solidFill>
              </a:rPr>
              <a:t>Pourquoi la v</a:t>
            </a:r>
            <a:r>
              <a:rPr lang="fr-FR" altLang="fr-FR" sz="2800" b="1" dirty="0">
                <a:solidFill>
                  <a:srgbClr val="0070C0"/>
                </a:solidFill>
                <a:effectLst/>
              </a:rPr>
              <a:t>ulnérabilité ? </a:t>
            </a:r>
            <a:r>
              <a:rPr lang="fr-FR" altLang="fr-FR" sz="2000" b="1" dirty="0">
                <a:solidFill>
                  <a:srgbClr val="0070C0"/>
                </a:solidFill>
                <a:effectLst/>
              </a:rPr>
              <a:t>(1)</a:t>
            </a:r>
          </a:p>
        </p:txBody>
      </p:sp>
      <p:sp>
        <p:nvSpPr>
          <p:cNvPr id="3" name="Espace réservé du contenu 2"/>
          <p:cNvSpPr>
            <a:spLocks noGrp="1"/>
          </p:cNvSpPr>
          <p:nvPr>
            <p:ph idx="1"/>
          </p:nvPr>
        </p:nvSpPr>
        <p:spPr/>
        <p:txBody>
          <a:bodyPr/>
          <a:lstStyle/>
          <a:p>
            <a:pPr marL="0" indent="0">
              <a:spcBef>
                <a:spcPts val="0"/>
              </a:spcBef>
              <a:buFont typeface="Wingdings" pitchFamily="2" charset="2"/>
              <a:buNone/>
              <a:defRPr/>
            </a:pPr>
            <a:r>
              <a:rPr lang="fr-FR" sz="1600" dirty="0">
                <a:effectLst/>
              </a:rPr>
              <a:t>C’est aujourd’hui </a:t>
            </a:r>
            <a:r>
              <a:rPr lang="fr-FR" sz="1600" b="1" u="sng" dirty="0">
                <a:effectLst/>
              </a:rPr>
              <a:t>le vocable le plus utilisé </a:t>
            </a:r>
            <a:r>
              <a:rPr lang="fr-FR" sz="1600" dirty="0">
                <a:effectLst/>
              </a:rPr>
              <a:t>dans l’ensemble des travaux universitaires </a:t>
            </a:r>
            <a:r>
              <a:rPr lang="fr-FR" sz="1000" i="1" dirty="0">
                <a:effectLst/>
              </a:rPr>
              <a:t>(Google </a:t>
            </a:r>
            <a:r>
              <a:rPr lang="fr-FR" sz="1000" i="1" dirty="0" err="1">
                <a:effectLst/>
              </a:rPr>
              <a:t>Scholar</a:t>
            </a:r>
            <a:r>
              <a:rPr lang="fr-FR" sz="1000" i="1" dirty="0">
                <a:effectLst/>
              </a:rPr>
              <a:t>)  </a:t>
            </a:r>
            <a:r>
              <a:rPr lang="fr-FR" sz="1600" dirty="0">
                <a:effectLst/>
              </a:rPr>
              <a:t>et dans les médias… Il a supplanté </a:t>
            </a:r>
            <a:r>
              <a:rPr lang="fr-FR" sz="1600" b="1" dirty="0">
                <a:effectLst/>
              </a:rPr>
              <a:t>précarité et fragilité</a:t>
            </a:r>
            <a:r>
              <a:rPr lang="fr-FR" sz="1600" dirty="0">
                <a:effectLst/>
              </a:rPr>
              <a:t>. Il est partout : vulnérabilité et sécurité, vulnérabilité et informatique, vulnérabilité sociale, vulnérabilité économique… 	              Il gagne toutes les disciplines intéressées par la notion de « risque » : sciences humaines, sciences environnementales, sociologie, justice et bien sûr santé… </a:t>
            </a:r>
            <a:r>
              <a:rPr lang="fr-FR" sz="1200" i="1" dirty="0">
                <a:effectLst/>
              </a:rPr>
              <a:t>(H. Thomas, 2008) 	</a:t>
            </a:r>
          </a:p>
          <a:p>
            <a:pPr marL="0" indent="0">
              <a:spcBef>
                <a:spcPts val="0"/>
              </a:spcBef>
              <a:buFont typeface="Wingdings" pitchFamily="2" charset="2"/>
              <a:buNone/>
              <a:defRPr/>
            </a:pPr>
            <a:r>
              <a:rPr lang="fr-FR" sz="1600" dirty="0"/>
              <a:t>Un concept polysémique… et « extensif. »</a:t>
            </a:r>
          </a:p>
          <a:p>
            <a:pPr marL="0" indent="0">
              <a:spcBef>
                <a:spcPts val="0"/>
              </a:spcBef>
              <a:buFont typeface="Wingdings" pitchFamily="2" charset="2"/>
              <a:buNone/>
              <a:defRPr/>
            </a:pPr>
            <a:r>
              <a:rPr lang="fr-FR" sz="1600" dirty="0">
                <a:effectLst/>
              </a:rPr>
              <a:t>Même notre CHU </a:t>
            </a:r>
            <a:r>
              <a:rPr lang="fr-FR" sz="1600" dirty="0"/>
              <a:t>es</a:t>
            </a:r>
            <a:r>
              <a:rPr lang="fr-FR" sz="1600" dirty="0">
                <a:effectLst/>
              </a:rPr>
              <a:t>t vulnérable. Son talon d’Achille ? L’informatique !</a:t>
            </a:r>
          </a:p>
        </p:txBody>
      </p:sp>
      <p:pic>
        <p:nvPicPr>
          <p:cNvPr id="20486" name="Picture 2" descr="Résultat de recherche d'images pour &quot;funambul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8925" y="404813"/>
            <a:ext cx="79057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4077072"/>
            <a:ext cx="2283564" cy="161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645024"/>
            <a:ext cx="2819011" cy="152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835" y="4653136"/>
            <a:ext cx="2550493" cy="168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1650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solidFill>
                  <a:srgbClr val="1F497D"/>
                </a:solidFill>
              </a:rPr>
              <a:t>Les histoires de Jules</a:t>
            </a:r>
            <a:endParaRPr lang="fr-FR" sz="2800" dirty="0"/>
          </a:p>
        </p:txBody>
      </p:sp>
      <p:pic>
        <p:nvPicPr>
          <p:cNvPr id="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40768"/>
            <a:ext cx="2808311" cy="1945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2132856"/>
            <a:ext cx="2808312" cy="215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4365104"/>
            <a:ext cx="2952328" cy="210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620050"/>
            <a:ext cx="2952328" cy="209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8" y="1196752"/>
            <a:ext cx="2264957" cy="1510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7383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Suite…</a:t>
            </a:r>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372589"/>
            <a:ext cx="2952328" cy="2165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5291" y="3717032"/>
            <a:ext cx="365009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3573016"/>
            <a:ext cx="2592288" cy="2333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1581" y="928779"/>
            <a:ext cx="1988372" cy="2812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430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620000" cy="6178698"/>
          </a:xfrm>
        </p:spPr>
        <p:txBody>
          <a:bodyPr/>
          <a:lstStyle/>
          <a:p>
            <a:r>
              <a:rPr lang="fr-FR" sz="2800" b="1" dirty="0"/>
              <a:t>Des accidents, des heurts…</a:t>
            </a:r>
            <a:br>
              <a:rPr lang="fr-FR" sz="3000" b="1" dirty="0"/>
            </a:br>
            <a:br>
              <a:rPr lang="fr-FR" sz="3000" b="1" dirty="0"/>
            </a:br>
            <a:br>
              <a:rPr lang="fr-FR" sz="3000" b="1" dirty="0"/>
            </a:br>
            <a:br>
              <a:rPr lang="fr-FR" sz="3000" b="1" dirty="0"/>
            </a:br>
            <a:br>
              <a:rPr lang="fr-FR" sz="3000" b="1" dirty="0"/>
            </a:br>
            <a:br>
              <a:rPr lang="fr-FR" sz="3000" b="1" dirty="0"/>
            </a:br>
            <a:br>
              <a:rPr lang="fr-FR" sz="3000" b="1" dirty="0"/>
            </a:br>
            <a:br>
              <a:rPr lang="fr-FR" sz="3000" b="1" dirty="0"/>
            </a:br>
            <a:br>
              <a:rPr lang="fr-FR" sz="3000" b="1" dirty="0"/>
            </a:br>
            <a:br>
              <a:rPr lang="fr-FR" sz="3000" b="1" dirty="0"/>
            </a:br>
            <a:br>
              <a:rPr lang="fr-FR" sz="3000" b="1" dirty="0"/>
            </a:br>
            <a:br>
              <a:rPr lang="fr-FR" sz="3000" b="1" dirty="0"/>
            </a:br>
            <a:r>
              <a:rPr lang="fr-FR" sz="3000" b="1" dirty="0"/>
              <a:t>	</a:t>
            </a:r>
            <a:r>
              <a:rPr lang="fr-FR" sz="1600" b="1" dirty="0"/>
              <a:t>Envahissant !			        Jusque sur mon observation</a:t>
            </a:r>
          </a:p>
        </p:txBody>
      </p:sp>
      <p:pic>
        <p:nvPicPr>
          <p:cNvPr id="1028"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357542" y="1062838"/>
            <a:ext cx="2036428"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382" y="1052736"/>
            <a:ext cx="3456384" cy="488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731666"/>
            <a:ext cx="3816424" cy="244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626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Suite…</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844824"/>
            <a:ext cx="2304749" cy="3259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2204864"/>
            <a:ext cx="3384375" cy="2367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6957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solidFill>
                  <a:srgbClr val="1F497D"/>
                </a:solidFill>
              </a:rPr>
              <a:t>Evolution…</a:t>
            </a:r>
            <a:endParaRPr lang="fr-FR" sz="2800" dirty="0"/>
          </a:p>
        </p:txBody>
      </p:sp>
      <p:sp>
        <p:nvSpPr>
          <p:cNvPr id="3" name="Espace réservé du contenu 2"/>
          <p:cNvSpPr>
            <a:spLocks noGrp="1"/>
          </p:cNvSpPr>
          <p:nvPr>
            <p:ph idx="1"/>
          </p:nvPr>
        </p:nvSpPr>
        <p:spPr/>
        <p:txBody>
          <a:bodyPr>
            <a:normAutofit/>
          </a:bodyPr>
          <a:lstStyle/>
          <a:p>
            <a:pPr marL="114300" indent="0">
              <a:buNone/>
            </a:pPr>
            <a:r>
              <a:rPr lang="fr-FR" sz="2000" b="1" dirty="0"/>
              <a:t>Evolution</a:t>
            </a:r>
          </a:p>
          <a:p>
            <a:r>
              <a:rPr lang="fr-FR" sz="2000" dirty="0"/>
              <a:t>Suivi psychothérapique de nov. 2011 à avril 2018</a:t>
            </a:r>
          </a:p>
          <a:p>
            <a:r>
              <a:rPr lang="fr-FR" sz="2000" dirty="0"/>
              <a:t>Les dessins lui ont permis de raconter/construire une histoire</a:t>
            </a:r>
          </a:p>
          <a:p>
            <a:r>
              <a:rPr lang="fr-FR" sz="2000" dirty="0"/>
              <a:t>Arrêt des dessins, remplacé par le jeu et la parole</a:t>
            </a:r>
          </a:p>
          <a:p>
            <a:r>
              <a:rPr lang="fr-FR" sz="2000" dirty="0"/>
              <a:t>Meilleure distance avec les autres. Bonne intégration scolaire</a:t>
            </a:r>
          </a:p>
          <a:p>
            <a:r>
              <a:rPr lang="fr-FR" sz="2000" dirty="0"/>
              <a:t>Moins projectif, </a:t>
            </a:r>
          </a:p>
          <a:p>
            <a:r>
              <a:rPr lang="fr-FR" sz="2000" dirty="0"/>
              <a:t>Passage en 6</a:t>
            </a:r>
            <a:r>
              <a:rPr lang="fr-FR" sz="2000" baseline="30000" dirty="0"/>
              <a:t>ème</a:t>
            </a:r>
            <a:endParaRPr lang="fr-FR" sz="2000" dirty="0"/>
          </a:p>
          <a:p>
            <a:r>
              <a:rPr lang="fr-FR" sz="2000" dirty="0"/>
              <a:t>Bons résultats; a de copains</a:t>
            </a:r>
          </a:p>
          <a:p>
            <a:r>
              <a:rPr lang="fr-FR" sz="2000" dirty="0"/>
              <a:t>Apaisement familial</a:t>
            </a:r>
          </a:p>
          <a:p>
            <a:r>
              <a:rPr lang="fr-FR" sz="2000" dirty="0"/>
              <a:t>Bonne évolution / Arrêt du suivi. </a:t>
            </a:r>
          </a:p>
          <a:p>
            <a:r>
              <a:rPr lang="fr-FR" sz="2000" dirty="0"/>
              <a:t>Un dernier dessin…    </a:t>
            </a:r>
            <a:r>
              <a:rPr lang="fr-FR" sz="2000" b="1" dirty="0">
                <a:solidFill>
                  <a:srgbClr val="00B0F0"/>
                </a:solidFill>
              </a:rPr>
              <a:t>« Paix !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80758" y="3752578"/>
            <a:ext cx="1964166" cy="277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766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178698"/>
          </a:xfrm>
        </p:spPr>
        <p:txBody>
          <a:bodyPr>
            <a:normAutofit/>
          </a:bodyPr>
          <a:lstStyle/>
          <a:p>
            <a:r>
              <a:rPr lang="fr-FR" sz="3200" b="1" dirty="0">
                <a:solidFill>
                  <a:srgbClr val="0070C0"/>
                </a:solidFill>
              </a:rPr>
              <a:t>Anna</a:t>
            </a:r>
          </a:p>
        </p:txBody>
      </p:sp>
    </p:spTree>
    <p:extLst>
      <p:ext uri="{BB962C8B-B14F-4D97-AF65-F5344CB8AC3E}">
        <p14:creationId xmlns:p14="http://schemas.microsoft.com/office/powerpoint/2010/main" val="919602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Anna et le secret de famille</a:t>
            </a:r>
          </a:p>
        </p:txBody>
      </p:sp>
      <p:sp>
        <p:nvSpPr>
          <p:cNvPr id="3" name="Espace réservé du contenu 2"/>
          <p:cNvSpPr>
            <a:spLocks noGrp="1"/>
          </p:cNvSpPr>
          <p:nvPr>
            <p:ph idx="1"/>
          </p:nvPr>
        </p:nvSpPr>
        <p:spPr/>
        <p:txBody>
          <a:bodyPr>
            <a:normAutofit/>
          </a:bodyPr>
          <a:lstStyle/>
          <a:p>
            <a:r>
              <a:rPr lang="fr-FR" sz="2000" dirty="0"/>
              <a:t>Anna, 6 ans </a:t>
            </a:r>
          </a:p>
          <a:p>
            <a:r>
              <a:rPr lang="fr-FR" sz="2000" dirty="0"/>
              <a:t>Troubles de l’attention, avec tous les signes d’un THADA </a:t>
            </a:r>
          </a:p>
          <a:p>
            <a:r>
              <a:rPr lang="fr-FR" sz="2000" b="1" i="1" dirty="0"/>
              <a:t>Troubles des apprentissages avec des conséquences sur sa scolarité +++</a:t>
            </a:r>
          </a:p>
          <a:p>
            <a:endParaRPr lang="fr-FR" sz="2000" dirty="0"/>
          </a:p>
          <a:p>
            <a:r>
              <a:rPr lang="fr-FR" sz="2000" dirty="0"/>
              <a:t>Grossesse compliquée / conflit conjugal.</a:t>
            </a:r>
          </a:p>
          <a:p>
            <a:r>
              <a:rPr lang="fr-FR" sz="2000" dirty="0"/>
              <a:t>2</a:t>
            </a:r>
            <a:r>
              <a:rPr lang="fr-FR" sz="2000" baseline="30000" dirty="0"/>
              <a:t>ème</a:t>
            </a:r>
            <a:r>
              <a:rPr lang="fr-FR" sz="2000" dirty="0"/>
              <a:t> d’une fratrie de 2 (sœur ainée, Mathilde, RAS)</a:t>
            </a:r>
          </a:p>
          <a:p>
            <a:r>
              <a:rPr lang="fr-FR" sz="2000" dirty="0"/>
              <a:t>Premières interactions difficiles / « Peau à peau impossible »</a:t>
            </a:r>
          </a:p>
          <a:p>
            <a:r>
              <a:rPr lang="fr-FR" sz="2000" dirty="0"/>
              <a:t>Difficulté à trouver sa place +++ / « Je ne sais pas pourquoi je suis là »</a:t>
            </a:r>
          </a:p>
          <a:p>
            <a:r>
              <a:rPr lang="fr-FR" sz="2000" dirty="0"/>
              <a:t>Séparation conjugale alors qu’elle a 5 ans.</a:t>
            </a:r>
          </a:p>
          <a:p>
            <a:r>
              <a:rPr lang="fr-FR" sz="2000" dirty="0"/>
              <a:t>Cs : Vive, créatrice, joyeuse. Mais souffrance de la séparation parentale</a:t>
            </a:r>
          </a:p>
          <a:p>
            <a:pPr marL="0" indent="0">
              <a:buNone/>
            </a:pPr>
            <a:r>
              <a:rPr lang="fr-FR" sz="2000" dirty="0"/>
              <a:t>	«  La maison d’avant. Un soleil brisé… »</a:t>
            </a:r>
          </a:p>
          <a:p>
            <a:pPr marL="0" indent="0">
              <a:buNone/>
            </a:pPr>
            <a:r>
              <a:rPr lang="fr-FR" sz="2000" dirty="0"/>
              <a:t>	Peur de perdre Maman (doudou à l’école). Régression…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404664"/>
            <a:ext cx="1757288" cy="1036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517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067617"/>
            <a:ext cx="2880320" cy="407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925903" y="3634937"/>
            <a:ext cx="2131537" cy="301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789040"/>
            <a:ext cx="1658096" cy="2345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404664"/>
            <a:ext cx="2347446" cy="332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678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a:solidFill>
                  <a:srgbClr val="0070C0"/>
                </a:solidFill>
              </a:rPr>
              <a:t>Secrets…</a:t>
            </a:r>
          </a:p>
        </p:txBody>
      </p:sp>
      <p:pic>
        <p:nvPicPr>
          <p:cNvPr id="615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707715" y="3260006"/>
            <a:ext cx="2041274" cy="288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3683419"/>
            <a:ext cx="1570354" cy="2268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6510" y="1929251"/>
            <a:ext cx="2161708" cy="152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998" y="2276872"/>
            <a:ext cx="1909512" cy="1182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088" y="2112099"/>
            <a:ext cx="2350131" cy="1511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3188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Conners, bilan neuropsychologique…</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7331" y="1306901"/>
            <a:ext cx="1872208" cy="270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340768"/>
            <a:ext cx="1797536" cy="253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340355"/>
            <a:ext cx="1742645" cy="253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552" y="4121001"/>
            <a:ext cx="1425202" cy="21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4121744"/>
            <a:ext cx="1368152" cy="210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4248" y="1128246"/>
            <a:ext cx="1800200" cy="2748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30669" y="4162363"/>
            <a:ext cx="1350463" cy="2039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68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Un peu comme à Rennes…</a:t>
            </a: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17211" y="1340768"/>
            <a:ext cx="5997352" cy="2413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855426"/>
            <a:ext cx="4919489" cy="135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077072"/>
            <a:ext cx="1512168" cy="45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376" y="5157192"/>
            <a:ext cx="4185348"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8704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La révélation…</a:t>
            </a:r>
          </a:p>
        </p:txBody>
      </p:sp>
      <p:sp>
        <p:nvSpPr>
          <p:cNvPr id="3" name="Espace réservé du contenu 2"/>
          <p:cNvSpPr>
            <a:spLocks noGrp="1"/>
          </p:cNvSpPr>
          <p:nvPr>
            <p:ph idx="1"/>
          </p:nvPr>
        </p:nvSpPr>
        <p:spPr/>
        <p:txBody>
          <a:bodyPr>
            <a:normAutofit/>
          </a:bodyPr>
          <a:lstStyle/>
          <a:p>
            <a:r>
              <a:rPr lang="fr-FR" sz="2000" dirty="0"/>
              <a:t>Révélation du secret des origines d’Anna :</a:t>
            </a:r>
          </a:p>
          <a:p>
            <a:pPr lvl="1"/>
            <a:r>
              <a:rPr lang="fr-FR" sz="1600" dirty="0"/>
              <a:t>Père : Moi, je ne voulais pas au départ… Mais PMA en Espagne avec don d’ovocytes</a:t>
            </a:r>
          </a:p>
          <a:p>
            <a:pPr lvl="1"/>
            <a:r>
              <a:rPr lang="fr-FR" sz="1600" dirty="0"/>
              <a:t>Mère : Ça reste un secret. Faut-il le dire ou non ?</a:t>
            </a:r>
            <a:endParaRPr lang="fr-FR" sz="2000" dirty="0"/>
          </a:p>
          <a:p>
            <a:r>
              <a:rPr lang="fr-FR" sz="2000" dirty="0"/>
              <a:t>Cadeau d’Anna pour la fêtes des mère : « Un bébé lion »</a:t>
            </a:r>
          </a:p>
          <a:p>
            <a:pPr marL="0" indent="0">
              <a:buNone/>
            </a:pPr>
            <a:r>
              <a:rPr lang="fr-FR" sz="1600" dirty="0"/>
              <a:t>	« Les mamans, ça fait des blagues… »</a:t>
            </a:r>
          </a:p>
          <a:p>
            <a:pPr marL="0" indent="0">
              <a:buNone/>
            </a:pPr>
            <a:r>
              <a:rPr lang="fr-FR" sz="1600" dirty="0"/>
              <a:t>	Rêve : T’étais un sorcier et la directrice, une sorcière, et vous étiez amoureux. Et vous 	m’avez transformée en grenouille !»</a:t>
            </a:r>
          </a:p>
          <a:p>
            <a:r>
              <a:rPr lang="fr-FR" sz="2000" dirty="0"/>
              <a:t>La question des secrets (des origines) +++ / Et celle du savoir… </a:t>
            </a:r>
          </a:p>
          <a:p>
            <a:r>
              <a:rPr lang="fr-FR" sz="2000" dirty="0"/>
              <a:t>Entre mensonges et vérité…</a:t>
            </a:r>
          </a:p>
          <a:p>
            <a:pPr marL="0" indent="0">
              <a:buNone/>
            </a:pPr>
            <a:endParaRPr lang="fr-FR" sz="2000" dirty="0"/>
          </a:p>
          <a:p>
            <a:r>
              <a:rPr lang="fr-FR" sz="2000" dirty="0"/>
              <a:t>Suivi psychothérapique / Conners, bilan neuropsychologique</a:t>
            </a:r>
          </a:p>
          <a:p>
            <a:r>
              <a:rPr lang="fr-FR" sz="2000" dirty="0"/>
              <a:t>Poursuite du suivi psychothérapique / Evolution lentement favorable</a:t>
            </a:r>
          </a:p>
          <a:p>
            <a:r>
              <a:rPr lang="fr-FR" sz="2000" dirty="0"/>
              <a:t>Reprise des apprentissages</a:t>
            </a:r>
            <a:endParaRPr lang="fr-FR" sz="1600" dirty="0"/>
          </a:p>
        </p:txBody>
      </p:sp>
    </p:spTree>
    <p:extLst>
      <p:ext uri="{BB962C8B-B14F-4D97-AF65-F5344CB8AC3E}">
        <p14:creationId xmlns:p14="http://schemas.microsoft.com/office/powerpoint/2010/main" val="1971387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890666"/>
          </a:xfrm>
        </p:spPr>
        <p:txBody>
          <a:bodyPr>
            <a:normAutofit/>
          </a:bodyPr>
          <a:lstStyle/>
          <a:p>
            <a:r>
              <a:rPr lang="fr-FR" sz="3200" b="1" dirty="0">
                <a:solidFill>
                  <a:srgbClr val="0070C0"/>
                </a:solidFill>
              </a:rPr>
              <a:t>Arthur</a:t>
            </a:r>
          </a:p>
        </p:txBody>
      </p:sp>
    </p:spTree>
    <p:extLst>
      <p:ext uri="{BB962C8B-B14F-4D97-AF65-F5344CB8AC3E}">
        <p14:creationId xmlns:p14="http://schemas.microsoft.com/office/powerpoint/2010/main" val="1838369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p:txBody>
          <a:bodyPr>
            <a:normAutofit/>
          </a:bodyPr>
          <a:lstStyle/>
          <a:p>
            <a:r>
              <a:rPr lang="fr-FR" altLang="fr-FR" sz="2800" b="1" dirty="0">
                <a:effectLst/>
              </a:rPr>
              <a:t>Un bon petit diable !</a:t>
            </a:r>
          </a:p>
        </p:txBody>
      </p:sp>
      <p:sp>
        <p:nvSpPr>
          <p:cNvPr id="15363" name="Espace réservé du contenu 2"/>
          <p:cNvSpPr>
            <a:spLocks noGrp="1"/>
          </p:cNvSpPr>
          <p:nvPr>
            <p:ph idx="1"/>
          </p:nvPr>
        </p:nvSpPr>
        <p:spPr/>
        <p:txBody>
          <a:bodyPr>
            <a:normAutofit/>
          </a:bodyPr>
          <a:lstStyle/>
          <a:p>
            <a:pPr marL="0" indent="0">
              <a:buNone/>
            </a:pPr>
            <a:r>
              <a:rPr lang="fr-FR" altLang="fr-FR" sz="2200" dirty="0"/>
              <a:t>    </a:t>
            </a:r>
          </a:p>
          <a:p>
            <a:pPr marL="0" indent="0">
              <a:buNone/>
            </a:pPr>
            <a:r>
              <a:rPr lang="fr-FR" altLang="fr-FR" sz="2200" dirty="0"/>
              <a:t> </a:t>
            </a:r>
            <a:r>
              <a:rPr lang="fr-FR" altLang="fr-FR" sz="2200" dirty="0">
                <a:effectLst/>
              </a:rPr>
              <a:t>Arthur… </a:t>
            </a:r>
            <a:r>
              <a:rPr lang="fr-FR" altLang="fr-FR" sz="2200" i="1" dirty="0">
                <a:effectLst/>
              </a:rPr>
              <a:t>le « Brasse bouillon ! »</a:t>
            </a:r>
          </a:p>
        </p:txBody>
      </p:sp>
      <p:pic>
        <p:nvPicPr>
          <p:cNvPr id="15364" name="Picture 2" descr="\\sw4e\MesDocuments_D\DUVEPH\Cours Pédopsy., topos, communications, EPU, DPC, textes divers\Tours Fondettes - ESPE - Octiobre 2016\big_artfichier_508405_1985316_2013041414095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9225" y="3860800"/>
            <a:ext cx="252253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Résultat de recherche d'images pour &quot;un bon petit diabl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682275"/>
            <a:ext cx="2340918" cy="154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322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fr-FR" altLang="fr-FR" sz="2800" b="1" dirty="0">
                <a:effectLst/>
              </a:rPr>
              <a:t>Et bien d’autres histoires</a:t>
            </a:r>
          </a:p>
        </p:txBody>
      </p:sp>
      <p:sp>
        <p:nvSpPr>
          <p:cNvPr id="22531" name="Rectangle 3"/>
          <p:cNvSpPr>
            <a:spLocks noGrp="1" noChangeArrowheads="1"/>
          </p:cNvSpPr>
          <p:nvPr>
            <p:ph type="body" idx="1"/>
          </p:nvPr>
        </p:nvSpPr>
        <p:spPr>
          <a:xfrm>
            <a:off x="323850" y="1628775"/>
            <a:ext cx="8540750" cy="4422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800" dirty="0">
              <a:effectLst/>
            </a:endParaRPr>
          </a:p>
          <a:p>
            <a:endParaRPr lang="fr-FR" altLang="fr-FR" sz="2000" dirty="0">
              <a:effectLst/>
            </a:endParaRPr>
          </a:p>
          <a:p>
            <a:r>
              <a:rPr lang="fr-FR" altLang="fr-FR" sz="2000" dirty="0">
                <a:effectLst/>
              </a:rPr>
              <a:t>Jeanne. </a:t>
            </a:r>
            <a:r>
              <a:rPr lang="fr-FR" altLang="fr-FR" sz="2000" i="1" dirty="0">
                <a:effectLst/>
              </a:rPr>
              <a:t>L’odeur de la solitude</a:t>
            </a:r>
          </a:p>
          <a:p>
            <a:r>
              <a:rPr lang="fr-FR" altLang="fr-FR" sz="2000" dirty="0">
                <a:effectLst/>
              </a:rPr>
              <a:t>Florine. </a:t>
            </a:r>
            <a:r>
              <a:rPr lang="fr-FR" altLang="fr-FR" sz="2000" i="1" dirty="0">
                <a:effectLst/>
              </a:rPr>
              <a:t>Des larmes silencieuses</a:t>
            </a:r>
          </a:p>
          <a:p>
            <a:r>
              <a:rPr lang="fr-FR" altLang="fr-FR" sz="2000" dirty="0">
                <a:effectLst/>
              </a:rPr>
              <a:t>Lucas. </a:t>
            </a:r>
            <a:r>
              <a:rPr lang="fr-FR" altLang="fr-FR" sz="2000" i="1" dirty="0">
                <a:effectLst/>
              </a:rPr>
              <a:t>Le rebelle triste</a:t>
            </a:r>
          </a:p>
          <a:p>
            <a:r>
              <a:rPr lang="fr-FR" altLang="fr-FR" sz="2000" dirty="0">
                <a:effectLst/>
              </a:rPr>
              <a:t>Barbara. </a:t>
            </a:r>
            <a:r>
              <a:rPr lang="fr-FR" altLang="fr-FR" sz="2000" i="1" dirty="0">
                <a:effectLst/>
              </a:rPr>
              <a:t>Dangerous Girl</a:t>
            </a:r>
          </a:p>
          <a:p>
            <a:r>
              <a:rPr lang="fr-FR" altLang="fr-FR" sz="2000" dirty="0">
                <a:effectLst/>
              </a:rPr>
              <a:t>Léo. </a:t>
            </a:r>
            <a:r>
              <a:rPr lang="fr-FR" altLang="fr-FR" sz="2000" i="1" dirty="0">
                <a:effectLst/>
              </a:rPr>
              <a:t>La petite voiture rouge</a:t>
            </a:r>
          </a:p>
          <a:p>
            <a:r>
              <a:rPr lang="fr-FR" altLang="fr-FR" sz="2400" i="1" dirty="0">
                <a:effectLst/>
              </a:rPr>
              <a:t>…</a:t>
            </a:r>
          </a:p>
        </p:txBody>
      </p:sp>
      <p:pic>
        <p:nvPicPr>
          <p:cNvPr id="22532" name="Picture 4" descr="Résultat de recherche d'images pour &quot;petite voiture rouge pocke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2050" y="4508500"/>
            <a:ext cx="101123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60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p:cNvSpPr>
          <p:nvPr>
            <p:ph type="title"/>
          </p:nvPr>
        </p:nvSpPr>
        <p:spPr>
          <a:xfrm>
            <a:off x="457200" y="476672"/>
            <a:ext cx="8229600" cy="1371178"/>
          </a:xfrm>
        </p:spPr>
        <p:txBody>
          <a:bodyPr>
            <a:normAutofit/>
          </a:bodyPr>
          <a:lstStyle/>
          <a:p>
            <a:r>
              <a:rPr lang="fr-FR" altLang="fr-FR" sz="2800" b="1" dirty="0">
                <a:latin typeface="Calibri" panose="020F0502020204030204" pitchFamily="34" charset="0"/>
              </a:rPr>
              <a:t>Une histoire (vraie), connue de nous tous</a:t>
            </a:r>
            <a:br>
              <a:rPr lang="fr-FR" altLang="fr-FR" sz="2800" b="1" dirty="0">
                <a:latin typeface="Calibri" panose="020F0502020204030204" pitchFamily="34" charset="0"/>
              </a:rPr>
            </a:br>
            <a:endParaRPr lang="fr-FR" altLang="fr-FR" sz="2800" b="1" dirty="0">
              <a:latin typeface="Calibri" panose="020F0502020204030204" pitchFamily="34" charset="0"/>
            </a:endParaRPr>
          </a:p>
        </p:txBody>
      </p:sp>
      <p:pic>
        <p:nvPicPr>
          <p:cNvPr id="116740" name="Picture 4" descr="intouchables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7061539" y="2132856"/>
            <a:ext cx="1764812" cy="1263278"/>
          </a:xfrm>
          <a:noFill/>
          <a:ln/>
        </p:spPr>
      </p:pic>
      <p:sp>
        <p:nvSpPr>
          <p:cNvPr id="116744" name="Rectangle 8"/>
          <p:cNvSpPr>
            <a:spLocks noGrp="1"/>
          </p:cNvSpPr>
          <p:nvPr>
            <p:ph sz="half" idx="2"/>
          </p:nvPr>
        </p:nvSpPr>
        <p:spPr>
          <a:xfrm>
            <a:off x="611188" y="1935163"/>
            <a:ext cx="8208962" cy="4389437"/>
          </a:xfrm>
        </p:spPr>
        <p:txBody>
          <a:bodyPr/>
          <a:lstStyle/>
          <a:p>
            <a:endParaRPr lang="fr-FR" altLang="fr-FR" sz="2200" dirty="0"/>
          </a:p>
          <a:p>
            <a:endParaRPr lang="fr-FR" altLang="fr-FR" sz="2200" b="1" dirty="0"/>
          </a:p>
          <a:p>
            <a:pPr>
              <a:buNone/>
            </a:pPr>
            <a:r>
              <a:rPr lang="fr-FR" altLang="fr-FR" sz="2600" b="1" i="1" dirty="0"/>
              <a:t>Intouchables</a:t>
            </a:r>
            <a:r>
              <a:rPr lang="fr-FR" altLang="fr-FR" sz="2600" b="1" dirty="0"/>
              <a:t> </a:t>
            </a:r>
            <a:r>
              <a:rPr lang="fr-FR" altLang="fr-FR" sz="1600" i="1" dirty="0"/>
              <a:t>(Film d’O. Nakache et E. </a:t>
            </a:r>
            <a:r>
              <a:rPr lang="fr-FR" altLang="fr-FR" sz="1600" i="1" dirty="0" err="1"/>
              <a:t>Toledano</a:t>
            </a:r>
            <a:r>
              <a:rPr lang="fr-FR" altLang="fr-FR" sz="1600" i="1" dirty="0"/>
              <a:t>, 2011)</a:t>
            </a:r>
            <a:endParaRPr lang="fr-FR" altLang="fr-FR" sz="2400" b="1" i="1" dirty="0"/>
          </a:p>
          <a:p>
            <a:pPr>
              <a:buFont typeface="Wingdings 2" pitchFamily="18" charset="2"/>
              <a:buNone/>
            </a:pPr>
            <a:r>
              <a:rPr lang="fr-FR" altLang="fr-FR" sz="2400" b="1" dirty="0"/>
              <a:t>		</a:t>
            </a:r>
            <a:r>
              <a:rPr lang="fr-FR" altLang="fr-FR" sz="2400" b="1" dirty="0">
                <a:sym typeface="Wingdings"/>
              </a:rPr>
              <a:t>  </a:t>
            </a:r>
            <a:r>
              <a:rPr lang="fr-FR" altLang="fr-FR" sz="2400" b="1" dirty="0"/>
              <a:t>La rencontre de deux vulnérabilité</a:t>
            </a:r>
          </a:p>
          <a:p>
            <a:pPr>
              <a:buFont typeface="Wingdings 2" pitchFamily="18" charset="2"/>
              <a:buNone/>
            </a:pPr>
            <a:endParaRPr lang="fr-FR" altLang="fr-FR" sz="1600" dirty="0"/>
          </a:p>
          <a:p>
            <a:pPr>
              <a:buFont typeface="Wingdings 2" pitchFamily="18" charset="2"/>
              <a:buNone/>
            </a:pPr>
            <a:endParaRPr lang="fr-FR" altLang="fr-FR" sz="1600" dirty="0"/>
          </a:p>
          <a:p>
            <a:pPr>
              <a:buFont typeface="Wingdings 2" pitchFamily="18" charset="2"/>
              <a:buNone/>
            </a:pPr>
            <a:r>
              <a:rPr lang="fr-FR" altLang="fr-FR" sz="2400" dirty="0">
                <a:latin typeface="Calibri" panose="020F0502020204030204" pitchFamily="34" charset="0"/>
              </a:rPr>
              <a:t>	</a:t>
            </a:r>
            <a:r>
              <a:rPr lang="fr-FR" altLang="fr-FR" sz="2400" b="1" dirty="0">
                <a:latin typeface="Calibri" panose="020F0502020204030204" pitchFamily="34" charset="0"/>
              </a:rPr>
              <a:t> 	</a:t>
            </a:r>
            <a:r>
              <a:rPr lang="fr-FR" altLang="fr-FR" sz="2400" b="1" dirty="0">
                <a:latin typeface="Calibri" panose="020F0502020204030204" pitchFamily="34" charset="0"/>
                <a:sym typeface="Wingdings"/>
              </a:rPr>
              <a:t>  Une question de regard porté sur l’autre</a:t>
            </a:r>
          </a:p>
          <a:p>
            <a:pPr>
              <a:buFont typeface="Wingdings 2" pitchFamily="18" charset="2"/>
              <a:buNone/>
            </a:pPr>
            <a:r>
              <a:rPr lang="fr-FR" altLang="fr-FR" sz="2400" b="1" dirty="0">
                <a:latin typeface="Calibri" panose="020F0502020204030204" pitchFamily="34" charset="0"/>
                <a:sym typeface="Wingdings"/>
              </a:rPr>
              <a:t>			    T</a:t>
            </a:r>
            <a:r>
              <a:rPr lang="fr-FR" altLang="fr-FR" sz="2400" b="1" dirty="0">
                <a:latin typeface="Calibri" panose="020F0502020204030204" pitchFamily="34" charset="0"/>
              </a:rPr>
              <a:t>out au long de la vie…</a:t>
            </a:r>
            <a:endParaRPr lang="fr-FR" altLang="fr-FR" sz="2400" dirty="0">
              <a:latin typeface="Calibri" panose="020F0502020204030204" pitchFamily="34" charset="0"/>
            </a:endParaRPr>
          </a:p>
        </p:txBody>
      </p:sp>
    </p:spTree>
    <p:extLst>
      <p:ext uri="{BB962C8B-B14F-4D97-AF65-F5344CB8AC3E}">
        <p14:creationId xmlns:p14="http://schemas.microsoft.com/office/powerpoint/2010/main" val="4140674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2800" b="1">
                <a:effectLst/>
              </a:rPr>
              <a:t>Et la rencontre des parents ?</a:t>
            </a:r>
          </a:p>
        </p:txBody>
      </p:sp>
      <p:sp>
        <p:nvSpPr>
          <p:cNvPr id="26627" name="Rectangle 3"/>
          <p:cNvSpPr>
            <a:spLocks noGrp="1" noChangeArrowheads="1"/>
          </p:cNvSpPr>
          <p:nvPr>
            <p:ph type="body" sz="half" idx="1"/>
          </p:nvPr>
        </p:nvSpPr>
        <p:spPr>
          <a:xfrm>
            <a:off x="301625" y="1676400"/>
            <a:ext cx="8015288" cy="44227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ltLang="fr-FR" sz="1800" dirty="0">
              <a:effectLst/>
              <a:cs typeface="Arial" charset="0"/>
            </a:endParaRPr>
          </a:p>
          <a:p>
            <a:pPr>
              <a:defRPr/>
            </a:pPr>
            <a:endParaRPr lang="fr-FR" altLang="fr-FR" sz="1800" dirty="0">
              <a:effectLst/>
              <a:cs typeface="Arial" charset="0"/>
            </a:endParaRPr>
          </a:p>
          <a:p>
            <a:pPr>
              <a:defRPr/>
            </a:pPr>
            <a:endParaRPr lang="fr-BE" altLang="fr-FR" sz="1800" dirty="0">
              <a:effectLst/>
              <a:cs typeface="Arial" charset="0"/>
            </a:endParaRPr>
          </a:p>
          <a:p>
            <a:pPr>
              <a:defRPr/>
            </a:pPr>
            <a:r>
              <a:rPr lang="fr-BE" altLang="fr-FR" sz="2000" dirty="0">
                <a:effectLst/>
                <a:cs typeface="Arial" charset="0"/>
              </a:rPr>
              <a:t>Quelles résonnances avec le(s) parent(s) ? </a:t>
            </a:r>
          </a:p>
          <a:p>
            <a:pPr>
              <a:defRPr/>
            </a:pPr>
            <a:r>
              <a:rPr lang="fr-BE" altLang="fr-FR" sz="2000" dirty="0">
                <a:effectLst/>
                <a:cs typeface="Arial" charset="0"/>
              </a:rPr>
              <a:t>Une relation symétrique ? </a:t>
            </a:r>
          </a:p>
          <a:p>
            <a:pPr>
              <a:defRPr/>
            </a:pPr>
            <a:r>
              <a:rPr lang="fr-BE" altLang="fr-FR" sz="2000" dirty="0">
                <a:effectLst/>
                <a:cs typeface="Arial" charset="0"/>
              </a:rPr>
              <a:t>Ou des enjeux de rivalité ? </a:t>
            </a:r>
          </a:p>
          <a:p>
            <a:pPr marL="0" indent="0">
              <a:buFont typeface="Wingdings" pitchFamily="2" charset="2"/>
              <a:buNone/>
              <a:defRPr/>
            </a:pPr>
            <a:r>
              <a:rPr lang="fr-BE" altLang="fr-FR" sz="2000" dirty="0">
                <a:effectLst/>
                <a:cs typeface="Arial" charset="0"/>
                <a:sym typeface="Wingdings"/>
              </a:rPr>
              <a:t>	  </a:t>
            </a:r>
            <a:r>
              <a:rPr lang="fr-BE" altLang="fr-FR" sz="2000" dirty="0">
                <a:effectLst/>
                <a:cs typeface="Arial" charset="0"/>
              </a:rPr>
              <a:t>Soulève les questions de la parentalité et de l’autorité.</a:t>
            </a:r>
          </a:p>
          <a:p>
            <a:pPr>
              <a:defRPr/>
            </a:pPr>
            <a:endParaRPr lang="fr-BE" altLang="fr-FR" sz="1800" dirty="0">
              <a:effectLst/>
              <a:cs typeface="Arial" charset="0"/>
            </a:endParaRPr>
          </a:p>
          <a:p>
            <a:pPr>
              <a:defRPr/>
            </a:pPr>
            <a:endParaRPr lang="fr-FR" altLang="fr-FR" sz="1800" dirty="0">
              <a:effectLst/>
              <a:cs typeface="Arial" charset="0"/>
            </a:endParaRPr>
          </a:p>
          <a:p>
            <a:pPr>
              <a:defRPr/>
            </a:pPr>
            <a:endParaRPr lang="fr-BE" altLang="fr-FR" sz="1800" dirty="0">
              <a:effectLst/>
              <a:cs typeface="Arial" charset="0"/>
            </a:endParaRPr>
          </a:p>
          <a:p>
            <a:pPr>
              <a:defRPr/>
            </a:pPr>
            <a:endParaRPr lang="fr-BE" altLang="fr-FR" sz="1800" dirty="0">
              <a:effectLst/>
              <a:cs typeface="Arial" charset="0"/>
            </a:endParaRPr>
          </a:p>
          <a:p>
            <a:pPr>
              <a:defRPr/>
            </a:pPr>
            <a:endParaRPr lang="fr-FR" altLang="fr-FR" sz="1800" dirty="0">
              <a:effectLst/>
              <a:cs typeface="Arial" charset="0"/>
            </a:endParaRPr>
          </a:p>
        </p:txBody>
      </p:sp>
      <p:pic>
        <p:nvPicPr>
          <p:cNvPr id="3584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ltGray">
          <a:xfrm>
            <a:off x="7812088" y="1484313"/>
            <a:ext cx="838200" cy="1374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817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defRPr/>
            </a:pPr>
            <a:br>
              <a:rPr lang="fr-FR" sz="2800" b="1" dirty="0"/>
            </a:br>
            <a:r>
              <a:rPr lang="fr-FR" sz="2800" b="1" dirty="0"/>
              <a:t>  </a:t>
            </a:r>
            <a:r>
              <a:rPr lang="fr-FR" sz="2800" b="1" dirty="0">
                <a:effectLst/>
              </a:rPr>
              <a:t>Dans notre rencontre avec le parent : </a:t>
            </a:r>
            <a:br>
              <a:rPr lang="fr-FR" sz="2800" b="1" dirty="0">
                <a:effectLst/>
              </a:rPr>
            </a:br>
            <a:r>
              <a:rPr lang="fr-FR" sz="2800" b="1" dirty="0">
                <a:effectLst/>
                <a:sym typeface="Wingdings"/>
              </a:rPr>
              <a:t> D</a:t>
            </a:r>
            <a:r>
              <a:rPr lang="fr-FR" sz="2800" b="1" dirty="0">
                <a:effectLst/>
              </a:rPr>
              <a:t>es résonnances avec l’autre</a:t>
            </a:r>
            <a:br>
              <a:rPr lang="fr-FR" sz="2800" b="1" dirty="0"/>
            </a:br>
            <a:endParaRPr lang="fr-FR" sz="2800" b="1" i="1" dirty="0"/>
          </a:p>
        </p:txBody>
      </p:sp>
      <p:sp>
        <p:nvSpPr>
          <p:cNvPr id="3" name="Espace réservé du contenu 2"/>
          <p:cNvSpPr>
            <a:spLocks noGrp="1"/>
          </p:cNvSpPr>
          <p:nvPr>
            <p:ph idx="1"/>
          </p:nvPr>
        </p:nvSpPr>
        <p:spPr/>
        <p:txBody>
          <a:bodyPr/>
          <a:lstStyle/>
          <a:p>
            <a:pPr>
              <a:defRPr/>
            </a:pPr>
            <a:endParaRPr lang="fr-FR" altLang="fr-FR" sz="2400" dirty="0"/>
          </a:p>
          <a:p>
            <a:pPr marL="0" indent="0">
              <a:buFont typeface="Wingdings" pitchFamily="2" charset="2"/>
              <a:buNone/>
              <a:defRPr/>
            </a:pPr>
            <a:endParaRPr lang="fr-FR" altLang="fr-FR" sz="1800" dirty="0">
              <a:effectLst/>
            </a:endParaRPr>
          </a:p>
          <a:p>
            <a:pPr marL="0" indent="0">
              <a:buFont typeface="Wingdings" pitchFamily="2" charset="2"/>
              <a:buNone/>
              <a:defRPr/>
            </a:pPr>
            <a:r>
              <a:rPr lang="fr-FR" altLang="fr-FR" sz="2200" b="1" dirty="0">
                <a:effectLst/>
              </a:rPr>
              <a:t>Etre attentif </a:t>
            </a:r>
          </a:p>
          <a:p>
            <a:pPr>
              <a:defRPr/>
            </a:pPr>
            <a:r>
              <a:rPr lang="fr-FR" altLang="fr-FR" sz="1800" dirty="0">
                <a:effectLst/>
              </a:rPr>
              <a:t>Jeux de miroir – Identifications / Projections</a:t>
            </a:r>
          </a:p>
          <a:p>
            <a:pPr>
              <a:defRPr/>
            </a:pPr>
            <a:r>
              <a:rPr lang="fr-FR" altLang="fr-FR" sz="1800" dirty="0">
                <a:effectLst/>
              </a:rPr>
              <a:t>Jeux de séduction</a:t>
            </a:r>
          </a:p>
          <a:p>
            <a:pPr>
              <a:defRPr/>
            </a:pPr>
            <a:r>
              <a:rPr lang="fr-FR" altLang="fr-FR" sz="1800" dirty="0">
                <a:effectLst/>
              </a:rPr>
              <a:t>Jugements et blessures narcissiques</a:t>
            </a:r>
          </a:p>
          <a:p>
            <a:pPr>
              <a:defRPr/>
            </a:pPr>
            <a:r>
              <a:rPr lang="fr-FR" altLang="fr-FR" sz="1800" dirty="0">
                <a:effectLst/>
              </a:rPr>
              <a:t>Échos amplifiés et insupportables voire impensables</a:t>
            </a:r>
          </a:p>
          <a:p>
            <a:pPr>
              <a:defRPr/>
            </a:pPr>
            <a:r>
              <a:rPr lang="fr-FR" altLang="fr-FR" sz="1800" dirty="0">
                <a:effectLst/>
              </a:rPr>
              <a:t>Sentiments d’impuissance et d’incompétence - Impasse</a:t>
            </a:r>
          </a:p>
          <a:p>
            <a:pPr>
              <a:defRPr/>
            </a:pPr>
            <a:r>
              <a:rPr lang="fr-FR" altLang="fr-FR" sz="1800" dirty="0">
                <a:effectLst/>
              </a:rPr>
              <a:t>Mise à mal de nos capacités et de nos fantasmes de réparation</a:t>
            </a:r>
          </a:p>
          <a:p>
            <a:pPr>
              <a:defRPr/>
            </a:pPr>
            <a:r>
              <a:rPr lang="fr-FR" altLang="fr-FR" sz="1800" dirty="0">
                <a:effectLst/>
              </a:rPr>
              <a:t>Attaques des liens et destructivité / Menaces +++</a:t>
            </a:r>
            <a:endParaRPr lang="fr-FR" altLang="fr-FR" sz="1800" dirty="0"/>
          </a:p>
          <a:p>
            <a:pPr>
              <a:defRPr/>
            </a:pPr>
            <a:r>
              <a:rPr lang="fr-FR" altLang="fr-FR" sz="1800" dirty="0">
                <a:effectLst/>
              </a:rPr>
              <a:t>Mise en échec de nos fonctions et de nos missions…</a:t>
            </a:r>
          </a:p>
          <a:p>
            <a:pPr>
              <a:defRPr/>
            </a:pPr>
            <a:endParaRPr lang="fr-FR" altLang="fr-FR" sz="2400" dirty="0"/>
          </a:p>
        </p:txBody>
      </p:sp>
    </p:spTree>
    <p:extLst>
      <p:ext uri="{BB962C8B-B14F-4D97-AF65-F5344CB8AC3E}">
        <p14:creationId xmlns:p14="http://schemas.microsoft.com/office/powerpoint/2010/main" val="2220849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74642"/>
          </a:xfrm>
        </p:spPr>
        <p:txBody>
          <a:bodyPr>
            <a:normAutofit/>
          </a:bodyPr>
          <a:lstStyle/>
          <a:p>
            <a:br>
              <a:rPr lang="fr-FR" sz="3200" b="1" dirty="0">
                <a:solidFill>
                  <a:srgbClr val="0070C0"/>
                </a:solidFill>
              </a:rPr>
            </a:br>
            <a:r>
              <a:rPr lang="fr-FR" sz="3200" b="1" dirty="0">
                <a:solidFill>
                  <a:srgbClr val="0070C0"/>
                </a:solidFill>
              </a:rPr>
              <a:t>Et la question du diagnostic ?</a:t>
            </a:r>
            <a:br>
              <a:rPr lang="fr-FR" sz="3200" b="1" dirty="0">
                <a:solidFill>
                  <a:srgbClr val="0070C0"/>
                </a:solidFill>
              </a:rPr>
            </a:br>
            <a:r>
              <a:rPr lang="fr-FR" sz="3200" b="1" i="1" dirty="0">
                <a:solidFill>
                  <a:srgbClr val="0070C0"/>
                </a:solidFill>
              </a:rPr>
              <a:t>Vulnérabilité et troubles des apprentissages</a:t>
            </a:r>
            <a:br>
              <a:rPr lang="fr-FR" sz="3200" b="1" dirty="0">
                <a:solidFill>
                  <a:srgbClr val="0070C0"/>
                </a:solidFill>
              </a:rPr>
            </a:br>
            <a:r>
              <a:rPr lang="fr-FR" sz="3200" b="1" dirty="0">
                <a:solidFill>
                  <a:srgbClr val="0070C0"/>
                </a:solidFill>
              </a:rPr>
              <a:t> </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404664"/>
            <a:ext cx="1717110" cy="12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25326"/>
            <a:ext cx="12382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6436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sz="2800" b="1" dirty="0"/>
              <a:t>Parler de diagnostic ?</a:t>
            </a:r>
            <a:endParaRPr lang="fr-FR" sz="2800" dirty="0"/>
          </a:p>
        </p:txBody>
      </p:sp>
      <p:sp>
        <p:nvSpPr>
          <p:cNvPr id="3" name="Espace réservé du contenu 2"/>
          <p:cNvSpPr>
            <a:spLocks noGrp="1"/>
          </p:cNvSpPr>
          <p:nvPr>
            <p:ph idx="1"/>
          </p:nvPr>
        </p:nvSpPr>
        <p:spPr>
          <a:xfrm>
            <a:off x="301625" y="1676400"/>
            <a:ext cx="8446839" cy="4422775"/>
          </a:xfrm>
        </p:spPr>
        <p:txBody>
          <a:bodyPr>
            <a:normAutofit lnSpcReduction="10000"/>
          </a:bodyPr>
          <a:lstStyle/>
          <a:p>
            <a:pPr>
              <a:defRPr/>
            </a:pPr>
            <a:r>
              <a:rPr lang="fr-FR" sz="1800" b="1" dirty="0">
                <a:effectLst/>
              </a:rPr>
              <a:t>Les troubles spécifiques des apprentissages comprennent (DSM‑5) :</a:t>
            </a:r>
          </a:p>
          <a:p>
            <a:pPr lvl="1">
              <a:defRPr/>
            </a:pPr>
            <a:r>
              <a:rPr lang="fr-FR" sz="1400" dirty="0">
                <a:effectLst/>
              </a:rPr>
              <a:t>Le trouble spécifique des apprentissages avec déficit en lecture : </a:t>
            </a:r>
            <a:r>
              <a:rPr lang="fr-FR" sz="1400" b="1" dirty="0">
                <a:effectLst/>
              </a:rPr>
              <a:t>dyslexie</a:t>
            </a:r>
            <a:endParaRPr lang="fr-FR" sz="1400" dirty="0">
              <a:effectLst/>
            </a:endParaRPr>
          </a:p>
          <a:p>
            <a:pPr lvl="1">
              <a:defRPr/>
            </a:pPr>
            <a:r>
              <a:rPr lang="fr-FR" sz="1400" dirty="0">
                <a:effectLst/>
              </a:rPr>
              <a:t>Le trouble spécifique des apprentissages avec déficit de l’expression écrite : </a:t>
            </a:r>
            <a:r>
              <a:rPr lang="fr-FR" sz="1400" b="1" dirty="0">
                <a:effectLst/>
              </a:rPr>
              <a:t>dysorthographie</a:t>
            </a:r>
            <a:endParaRPr lang="fr-FR" sz="1400" dirty="0">
              <a:effectLst/>
            </a:endParaRPr>
          </a:p>
          <a:p>
            <a:pPr lvl="1">
              <a:defRPr/>
            </a:pPr>
            <a:r>
              <a:rPr lang="fr-FR" sz="1400" dirty="0">
                <a:effectLst/>
              </a:rPr>
              <a:t>Le trouble spécifique des apprentissages avec déficit du calcul : </a:t>
            </a:r>
            <a:r>
              <a:rPr lang="fr-FR" sz="1400" b="1" dirty="0">
                <a:effectLst/>
              </a:rPr>
              <a:t>dyscalculie</a:t>
            </a:r>
            <a:endParaRPr lang="fr-FR" sz="1800" dirty="0">
              <a:effectLst/>
            </a:endParaRPr>
          </a:p>
          <a:p>
            <a:pPr>
              <a:defRPr/>
            </a:pPr>
            <a:r>
              <a:rPr lang="fr-FR" sz="1800" dirty="0">
                <a:effectLst/>
              </a:rPr>
              <a:t>Ces troubles sont plus ou moins associés au : </a:t>
            </a:r>
          </a:p>
          <a:p>
            <a:pPr lvl="1">
              <a:defRPr/>
            </a:pPr>
            <a:r>
              <a:rPr lang="fr-FR" sz="1400" dirty="0">
                <a:effectLst/>
              </a:rPr>
              <a:t>Trouble du langage oral : </a:t>
            </a:r>
            <a:r>
              <a:rPr lang="fr-FR" sz="1400" b="1" dirty="0">
                <a:effectLst/>
              </a:rPr>
              <a:t>dysphasie</a:t>
            </a:r>
            <a:endParaRPr lang="fr-FR" sz="1400" dirty="0">
              <a:effectLst/>
            </a:endParaRPr>
          </a:p>
          <a:p>
            <a:pPr lvl="1">
              <a:defRPr/>
            </a:pPr>
            <a:r>
              <a:rPr lang="fr-FR" sz="1400" dirty="0">
                <a:effectLst/>
              </a:rPr>
              <a:t>Trouble développemental de la coordination : </a:t>
            </a:r>
            <a:r>
              <a:rPr lang="fr-FR" sz="1400" b="1" dirty="0">
                <a:effectLst/>
              </a:rPr>
              <a:t>dyspraxie</a:t>
            </a:r>
            <a:r>
              <a:rPr lang="fr-FR" sz="1400" dirty="0">
                <a:effectLst/>
              </a:rPr>
              <a:t>				incluant certaine forme de dysgraphie : </a:t>
            </a:r>
            <a:r>
              <a:rPr lang="fr-FR" sz="1400" b="1" dirty="0">
                <a:effectLst/>
              </a:rPr>
              <a:t>trouble de l’écriture</a:t>
            </a:r>
          </a:p>
          <a:p>
            <a:pPr lvl="1">
              <a:defRPr/>
            </a:pPr>
            <a:r>
              <a:rPr lang="fr-FR" sz="1400" dirty="0">
                <a:effectLst/>
              </a:rPr>
              <a:t>Déficit de l’Attention avec ou sans Hyperactivité : </a:t>
            </a:r>
            <a:r>
              <a:rPr lang="fr-FR" sz="1400" b="1" dirty="0">
                <a:effectLst/>
              </a:rPr>
              <a:t>TDAH</a:t>
            </a:r>
            <a:endParaRPr lang="fr-FR" sz="1400" dirty="0">
              <a:effectLst/>
            </a:endParaRPr>
          </a:p>
          <a:p>
            <a:pPr>
              <a:defRPr/>
            </a:pPr>
            <a:endParaRPr lang="fr-FR" sz="1800" dirty="0">
              <a:effectLst/>
            </a:endParaRPr>
          </a:p>
          <a:p>
            <a:pPr>
              <a:defRPr/>
            </a:pPr>
            <a:r>
              <a:rPr lang="fr-FR" sz="1800" dirty="0">
                <a:effectLst/>
              </a:rPr>
              <a:t>TND ? </a:t>
            </a:r>
          </a:p>
          <a:p>
            <a:pPr>
              <a:defRPr/>
            </a:pPr>
            <a:r>
              <a:rPr lang="fr-FR" sz="1800" dirty="0"/>
              <a:t>TSA ?</a:t>
            </a:r>
          </a:p>
          <a:p>
            <a:pPr>
              <a:defRPr/>
            </a:pPr>
            <a:r>
              <a:rPr lang="fr-FR" sz="1800" dirty="0">
                <a:effectLst/>
              </a:rPr>
              <a:t>HPI ?</a:t>
            </a:r>
          </a:p>
          <a:p>
            <a:pPr>
              <a:defRPr/>
            </a:pPr>
            <a:endParaRPr lang="fr-FR" sz="1800" dirty="0">
              <a:effectLst/>
            </a:endParaRPr>
          </a:p>
          <a:p>
            <a:pPr>
              <a:defRPr/>
            </a:pPr>
            <a:r>
              <a:rPr lang="fr-FR" sz="1800" dirty="0">
                <a:effectLst/>
              </a:rPr>
              <a:t>Les troubles de l’apprentissage seraient des </a:t>
            </a:r>
            <a:r>
              <a:rPr lang="fr-FR" sz="1800" b="1" dirty="0">
                <a:effectLst/>
              </a:rPr>
              <a:t>troubles neuro-développementaux </a:t>
            </a:r>
            <a:r>
              <a:rPr lang="fr-FR" sz="1800" dirty="0">
                <a:effectLst/>
              </a:rPr>
              <a:t>? </a:t>
            </a:r>
          </a:p>
          <a:p>
            <a:pPr>
              <a:defRPr/>
            </a:pPr>
            <a:r>
              <a:rPr lang="fr-FR" sz="1800" dirty="0">
                <a:effectLst/>
              </a:rPr>
              <a:t>Avec un danger </a:t>
            </a:r>
            <a:r>
              <a:rPr lang="fr-FR" sz="1800" dirty="0">
                <a:effectLst/>
                <a:sym typeface="Wingdings"/>
              </a:rPr>
              <a:t></a:t>
            </a:r>
            <a:r>
              <a:rPr lang="fr-FR" sz="1800" dirty="0">
                <a:effectLst/>
              </a:rPr>
              <a:t> </a:t>
            </a:r>
            <a:r>
              <a:rPr lang="fr-FR" sz="1800" b="1" dirty="0">
                <a:effectLst/>
              </a:rPr>
              <a:t>que le diagnostic passe avant l’enfant</a:t>
            </a:r>
            <a:endParaRPr lang="fr-FR"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404664"/>
            <a:ext cx="747495" cy="105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5006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1"/>
          <p:cNvSpPr>
            <a:spLocks noGrp="1"/>
          </p:cNvSpPr>
          <p:nvPr>
            <p:ph type="title"/>
          </p:nvPr>
        </p:nvSpPr>
        <p:spPr/>
        <p:txBody>
          <a:bodyPr/>
          <a:lstStyle/>
          <a:p>
            <a:r>
              <a:rPr lang="fr-FR" altLang="fr-FR" sz="2800" b="1">
                <a:effectLst/>
              </a:rPr>
              <a:t>La question du diagnostic</a:t>
            </a:r>
          </a:p>
        </p:txBody>
      </p:sp>
      <p:sp>
        <p:nvSpPr>
          <p:cNvPr id="45059" name="Espace réservé du contenu 2"/>
          <p:cNvSpPr>
            <a:spLocks noGrp="1"/>
          </p:cNvSpPr>
          <p:nvPr>
            <p:ph idx="1"/>
          </p:nvPr>
        </p:nvSpPr>
        <p:spPr/>
        <p:txBody>
          <a:bodyPr/>
          <a:lstStyle/>
          <a:p>
            <a:pPr>
              <a:defRPr/>
            </a:pPr>
            <a:endParaRPr lang="fr-FR" altLang="fr-FR" sz="2000" dirty="0">
              <a:effectLst/>
            </a:endParaRPr>
          </a:p>
          <a:p>
            <a:pPr>
              <a:defRPr/>
            </a:pPr>
            <a:r>
              <a:rPr lang="fr-FR" sz="2000" dirty="0">
                <a:effectLst/>
              </a:rPr>
              <a:t>Q</a:t>
            </a:r>
            <a:r>
              <a:rPr lang="fr-FR" altLang="fr-FR" sz="2000" dirty="0">
                <a:effectLst/>
              </a:rPr>
              <a:t>uid des enfants « qui ne poussent pas droit » ? </a:t>
            </a:r>
          </a:p>
          <a:p>
            <a:pPr>
              <a:defRPr/>
            </a:pPr>
            <a:r>
              <a:rPr lang="fr-FR" altLang="fr-FR" sz="2000" dirty="0">
                <a:effectLst/>
              </a:rPr>
              <a:t>La question de la norme</a:t>
            </a:r>
          </a:p>
          <a:p>
            <a:pPr marL="0" indent="0">
              <a:buFont typeface="Wingdings" pitchFamily="2" charset="2"/>
              <a:buNone/>
              <a:defRPr/>
            </a:pPr>
            <a:r>
              <a:rPr lang="fr-FR" altLang="fr-FR" sz="2000" dirty="0">
                <a:effectLst/>
              </a:rPr>
              <a:t>	</a:t>
            </a:r>
            <a:r>
              <a:rPr lang="fr-FR" altLang="fr-FR" sz="2000" dirty="0">
                <a:effectLst/>
                <a:sym typeface="Wingdings"/>
              </a:rPr>
              <a:t> </a:t>
            </a:r>
            <a:r>
              <a:rPr lang="fr-FR" altLang="fr-FR" sz="2000" dirty="0">
                <a:effectLst/>
              </a:rPr>
              <a:t>Norme </a:t>
            </a:r>
            <a:r>
              <a:rPr lang="fr-FR" altLang="fr-FR" sz="2000" dirty="0">
                <a:effectLst/>
                <a:cs typeface="Arial"/>
              </a:rPr>
              <a:t>≠</a:t>
            </a:r>
            <a:r>
              <a:rPr lang="fr-FR" altLang="fr-FR" sz="2000" dirty="0">
                <a:effectLst/>
              </a:rPr>
              <a:t> Règle</a:t>
            </a:r>
          </a:p>
          <a:p>
            <a:pPr>
              <a:defRPr/>
            </a:pPr>
            <a:r>
              <a:rPr lang="fr-FR" sz="2000" dirty="0">
                <a:effectLst/>
              </a:rPr>
              <a:t>La place du symptôme</a:t>
            </a:r>
          </a:p>
          <a:p>
            <a:pPr>
              <a:defRPr/>
            </a:pPr>
            <a:r>
              <a:rPr lang="fr-FR" sz="2000" dirty="0">
                <a:effectLst/>
              </a:rPr>
              <a:t>L’altérité, le différent</a:t>
            </a:r>
          </a:p>
          <a:p>
            <a:pPr>
              <a:defRPr/>
            </a:pPr>
            <a:r>
              <a:rPr lang="fr-FR" sz="2000" dirty="0">
                <a:effectLst/>
              </a:rPr>
              <a:t>La rencontre avec l’enfant</a:t>
            </a:r>
          </a:p>
          <a:p>
            <a:pPr>
              <a:defRPr/>
            </a:pPr>
            <a:endParaRPr lang="fr-FR" sz="2000" dirty="0">
              <a:effectLst/>
            </a:endParaRPr>
          </a:p>
          <a:p>
            <a:pPr marL="0" indent="0">
              <a:buNone/>
              <a:defRPr/>
            </a:pPr>
            <a:r>
              <a:rPr lang="fr-FR" sz="2000" dirty="0">
                <a:effectLst/>
              </a:rPr>
              <a:t>	</a:t>
            </a:r>
            <a:r>
              <a:rPr lang="fr-FR" sz="2000" dirty="0">
                <a:effectLst/>
                <a:sym typeface="Wingdings"/>
              </a:rPr>
              <a:t>  </a:t>
            </a:r>
            <a:r>
              <a:rPr lang="fr-FR" sz="2000" dirty="0">
                <a:effectLst/>
              </a:rPr>
              <a:t>Faut-il rencontrer l’enfant pour faire un bilan ?</a:t>
            </a:r>
          </a:p>
          <a:p>
            <a:pPr marL="0" indent="0">
              <a:buNone/>
              <a:defRPr/>
            </a:pPr>
            <a:r>
              <a:rPr lang="fr-FR" altLang="fr-FR" sz="2000" dirty="0"/>
              <a:t>	      Peut-on se limiter au diagnostic ?</a:t>
            </a:r>
            <a:endParaRPr lang="fr-FR" altLang="fr-FR" sz="2000" dirty="0">
              <a:effectLst/>
            </a:endParaRPr>
          </a:p>
          <a:p>
            <a:pPr marL="0" indent="0">
              <a:buNone/>
              <a:defRPr/>
            </a:pPr>
            <a:r>
              <a:rPr lang="fr-FR" sz="2000" dirty="0">
                <a:effectLst/>
              </a:rPr>
              <a:t>	      </a:t>
            </a:r>
            <a:r>
              <a:rPr lang="fr-FR" sz="2000" b="1" dirty="0"/>
              <a:t>Avec u</a:t>
            </a:r>
            <a:r>
              <a:rPr lang="fr-FR" sz="2000" b="1" dirty="0">
                <a:effectLst/>
              </a:rPr>
              <a:t>n danger </a:t>
            </a:r>
            <a:r>
              <a:rPr lang="fr-FR" sz="2000" b="1" dirty="0">
                <a:effectLst/>
                <a:sym typeface="Wingdings"/>
              </a:rPr>
              <a:t></a:t>
            </a:r>
            <a:r>
              <a:rPr lang="fr-FR" sz="2000" b="1" dirty="0">
                <a:effectLst/>
              </a:rPr>
              <a:t> que le diagnostic passe avant l’enfant…</a:t>
            </a:r>
            <a:endParaRPr lang="fr-FR" sz="2000" b="1" dirty="0"/>
          </a:p>
          <a:p>
            <a:pPr>
              <a:defRPr/>
            </a:pPr>
            <a:endParaRPr lang="fr-FR" altLang="fr-FR" sz="2000" dirty="0">
              <a:effectLst/>
            </a:endParaRPr>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611188" y="404813"/>
            <a:ext cx="844550" cy="134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6875463" y="1196975"/>
            <a:ext cx="1866900"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571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p:txBody>
          <a:bodyPr/>
          <a:lstStyle/>
          <a:p>
            <a:r>
              <a:rPr lang="fr-FR" altLang="fr-FR" sz="2800" b="1" dirty="0">
                <a:solidFill>
                  <a:srgbClr val="0070C0"/>
                </a:solidFill>
                <a:effectLst/>
              </a:rPr>
              <a:t>Vulnérabilité</a:t>
            </a:r>
            <a:r>
              <a:rPr lang="fr-FR" altLang="fr-FR" sz="3600" b="1" dirty="0">
                <a:solidFill>
                  <a:srgbClr val="0070C0"/>
                </a:solidFill>
                <a:effectLst/>
              </a:rPr>
              <a:t> </a:t>
            </a:r>
            <a:r>
              <a:rPr lang="fr-FR" altLang="fr-FR" sz="2000" b="1" dirty="0">
                <a:solidFill>
                  <a:srgbClr val="0070C0"/>
                </a:solidFill>
                <a:effectLst/>
              </a:rPr>
              <a:t>(2)</a:t>
            </a:r>
          </a:p>
        </p:txBody>
      </p:sp>
      <p:sp>
        <p:nvSpPr>
          <p:cNvPr id="3" name="Espace réservé du contenu 2"/>
          <p:cNvSpPr>
            <a:spLocks noGrp="1"/>
          </p:cNvSpPr>
          <p:nvPr>
            <p:ph idx="1"/>
          </p:nvPr>
        </p:nvSpPr>
        <p:spPr/>
        <p:txBody>
          <a:bodyPr/>
          <a:lstStyle/>
          <a:p>
            <a:pPr>
              <a:defRPr/>
            </a:pPr>
            <a:endParaRPr lang="fr-FR" sz="1800" dirty="0">
              <a:effectLst/>
            </a:endParaRPr>
          </a:p>
          <a:p>
            <a:pPr>
              <a:defRPr/>
            </a:pPr>
            <a:r>
              <a:rPr lang="fr-FR" sz="1800" dirty="0">
                <a:effectLst/>
              </a:rPr>
              <a:t>Du latin </a:t>
            </a:r>
            <a:r>
              <a:rPr lang="fr-FR" sz="1800" b="1" i="1" dirty="0" err="1">
                <a:effectLst/>
              </a:rPr>
              <a:t>Vulnerare</a:t>
            </a:r>
            <a:r>
              <a:rPr lang="fr-FR" sz="1800" dirty="0">
                <a:effectLst/>
              </a:rPr>
              <a:t> blesser et </a:t>
            </a:r>
            <a:r>
              <a:rPr lang="fr-FR" sz="1800" b="1" i="1" dirty="0" err="1">
                <a:effectLst/>
              </a:rPr>
              <a:t>Vulnerabilis</a:t>
            </a:r>
            <a:r>
              <a:rPr lang="fr-FR" sz="1800" dirty="0">
                <a:effectLst/>
              </a:rPr>
              <a:t> qui peut être blessé, attaqué.</a:t>
            </a:r>
          </a:p>
          <a:p>
            <a:pPr>
              <a:defRPr/>
            </a:pPr>
            <a:endParaRPr lang="fr-FR" sz="1800" dirty="0">
              <a:effectLst/>
            </a:endParaRPr>
          </a:p>
          <a:p>
            <a:pPr>
              <a:defRPr/>
            </a:pPr>
            <a:r>
              <a:rPr lang="fr-FR" sz="1800" dirty="0">
                <a:effectLst/>
              </a:rPr>
              <a:t>La vulnérabilité sous-entend la fragilité et serait donc du côté du sensible, du 	côté du défaut (de la cuirasse). De ce qui pourrait être atteint.</a:t>
            </a:r>
          </a:p>
          <a:p>
            <a:pPr marL="0" indent="0">
              <a:buFont typeface="Wingdings" pitchFamily="2" charset="2"/>
              <a:buNone/>
              <a:defRPr/>
            </a:pPr>
            <a:r>
              <a:rPr lang="fr-FR" sz="1800" dirty="0">
                <a:effectLst/>
              </a:rPr>
              <a:t> </a:t>
            </a:r>
          </a:p>
          <a:p>
            <a:pPr>
              <a:defRPr/>
            </a:pPr>
            <a:r>
              <a:rPr lang="fr-FR" sz="1800" dirty="0">
                <a:effectLst/>
              </a:rPr>
              <a:t>Mais pas uniquement. Un sujet n’est vulnérable </a:t>
            </a:r>
            <a:r>
              <a:rPr lang="fr-FR" sz="1800" b="1" dirty="0">
                <a:effectLst/>
              </a:rPr>
              <a:t>que si son environnement est susceptible de l’attaquer. </a:t>
            </a:r>
            <a:r>
              <a:rPr lang="fr-FR" sz="1800" dirty="0"/>
              <a:t>Et u</a:t>
            </a:r>
            <a:r>
              <a:rPr lang="fr-FR" sz="1800" dirty="0">
                <a:effectLst/>
              </a:rPr>
              <a:t>n environnement n’est pathogène que s’il existe des facteurs intrinsèques rendant le sujet sensible à cet environnement.</a:t>
            </a:r>
          </a:p>
          <a:p>
            <a:pPr marL="0" indent="0">
              <a:buFont typeface="Wingdings" pitchFamily="2" charset="2"/>
              <a:buNone/>
              <a:defRPr/>
            </a:pPr>
            <a:endParaRPr lang="fr-FR" sz="1800" dirty="0">
              <a:effectLst/>
            </a:endParaRPr>
          </a:p>
          <a:p>
            <a:pPr marL="0" indent="0">
              <a:buFont typeface="Wingdings" pitchFamily="2" charset="2"/>
              <a:buNone/>
              <a:defRPr/>
            </a:pPr>
            <a:r>
              <a:rPr lang="fr-FR" sz="1800" b="1" dirty="0">
                <a:solidFill>
                  <a:srgbClr val="0070C0"/>
                </a:solidFill>
                <a:effectLst/>
                <a:sym typeface="Wingdings"/>
              </a:rPr>
              <a:t>   </a:t>
            </a:r>
            <a:r>
              <a:rPr lang="fr-FR" sz="1800" b="1" dirty="0">
                <a:solidFill>
                  <a:srgbClr val="0070C0"/>
                </a:solidFill>
                <a:effectLst/>
              </a:rPr>
              <a:t>La vulnérabilité trouve donc son essence dans un </a:t>
            </a:r>
            <a:r>
              <a:rPr lang="fr-FR" sz="1800" b="1" i="1" u="sng" dirty="0">
                <a:solidFill>
                  <a:srgbClr val="0070C0"/>
                </a:solidFill>
                <a:effectLst/>
              </a:rPr>
              <a:t>lien dialectique</a:t>
            </a:r>
            <a:r>
              <a:rPr lang="fr-FR" sz="1800" b="1" i="1" dirty="0">
                <a:solidFill>
                  <a:srgbClr val="0070C0"/>
                </a:solidFill>
                <a:effectLst/>
              </a:rPr>
              <a:t> entre  </a:t>
            </a:r>
            <a:r>
              <a:rPr lang="fr-FR" sz="1800" b="1" i="1" u="sng" dirty="0">
                <a:solidFill>
                  <a:srgbClr val="0070C0"/>
                </a:solidFill>
                <a:effectLst/>
              </a:rPr>
              <a:t>fragilité      intrinsèque</a:t>
            </a:r>
            <a:r>
              <a:rPr lang="fr-FR" sz="1800" b="1" i="1" dirty="0">
                <a:solidFill>
                  <a:srgbClr val="0070C0"/>
                </a:solidFill>
                <a:effectLst/>
              </a:rPr>
              <a:t> et pouvoir d’</a:t>
            </a:r>
            <a:r>
              <a:rPr lang="fr-FR" sz="1800" b="1" i="1" u="sng" dirty="0">
                <a:solidFill>
                  <a:srgbClr val="0070C0"/>
                </a:solidFill>
                <a:effectLst/>
              </a:rPr>
              <a:t>action extrinsèque</a:t>
            </a:r>
            <a:r>
              <a:rPr lang="fr-FR" sz="1800" b="1" i="1" dirty="0">
                <a:solidFill>
                  <a:srgbClr val="0070C0"/>
                </a:solidFill>
                <a:effectLst/>
              </a:rPr>
              <a:t>, entre le dedans et le dehors, entre un sujet</a:t>
            </a:r>
            <a:r>
              <a:rPr lang="fr-FR" sz="1800" b="1" dirty="0">
                <a:solidFill>
                  <a:srgbClr val="0070C0"/>
                </a:solidFill>
                <a:effectLst/>
              </a:rPr>
              <a:t> </a:t>
            </a:r>
            <a:r>
              <a:rPr lang="fr-FR" sz="1800" b="1" i="1" dirty="0">
                <a:solidFill>
                  <a:srgbClr val="0070C0"/>
                </a:solidFill>
                <a:effectLst/>
              </a:rPr>
              <a:t>et son environnement.</a:t>
            </a:r>
            <a:endParaRPr lang="fr-FR" sz="2000" dirty="0">
              <a:effectLst/>
            </a:endParaRPr>
          </a:p>
          <a:p>
            <a:pPr>
              <a:defRPr/>
            </a:pPr>
            <a:endParaRPr lang="fr-FR" dirty="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8078788" y="404813"/>
            <a:ext cx="7826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6758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p:txBody>
          <a:bodyPr>
            <a:normAutofit/>
          </a:bodyPr>
          <a:lstStyle/>
          <a:p>
            <a:r>
              <a:rPr lang="fr-FR" altLang="fr-FR" sz="2800" b="1" dirty="0">
                <a:solidFill>
                  <a:srgbClr val="0070C0"/>
                </a:solidFill>
                <a:effectLst/>
              </a:rPr>
              <a:t>Et dans le soin ? </a:t>
            </a:r>
          </a:p>
        </p:txBody>
      </p:sp>
      <p:sp>
        <p:nvSpPr>
          <p:cNvPr id="3" name="Espace réservé du contenu 2"/>
          <p:cNvSpPr>
            <a:spLocks noGrp="1"/>
          </p:cNvSpPr>
          <p:nvPr>
            <p:ph idx="1"/>
          </p:nvPr>
        </p:nvSpPr>
        <p:spPr/>
        <p:txBody>
          <a:bodyPr>
            <a:normAutofit/>
          </a:bodyPr>
          <a:lstStyle/>
          <a:p>
            <a:pPr>
              <a:defRPr/>
            </a:pPr>
            <a:endParaRPr lang="fr-FR" sz="1800" dirty="0"/>
          </a:p>
          <a:p>
            <a:pPr>
              <a:defRPr/>
            </a:pPr>
            <a:r>
              <a:rPr lang="fr-FR" sz="1800" dirty="0"/>
              <a:t>I</a:t>
            </a:r>
            <a:r>
              <a:rPr lang="fr-FR" sz="1800" dirty="0">
                <a:effectLst/>
              </a:rPr>
              <a:t>l serait donc question d’</a:t>
            </a:r>
            <a:r>
              <a:rPr lang="fr-FR" sz="1800" b="1" u="sng" dirty="0">
                <a:effectLst/>
              </a:rPr>
              <a:t>être vulnérable ensemble</a:t>
            </a:r>
            <a:r>
              <a:rPr lang="fr-FR" sz="1800" dirty="0">
                <a:effectLst/>
              </a:rPr>
              <a:t>, pour se rencontrer. </a:t>
            </a:r>
          </a:p>
          <a:p>
            <a:pPr>
              <a:defRPr/>
            </a:pPr>
            <a:r>
              <a:rPr lang="fr-FR" sz="1800" b="1" dirty="0">
                <a:effectLst/>
              </a:rPr>
              <a:t>La </a:t>
            </a:r>
            <a:r>
              <a:rPr lang="fr-FR" sz="1800" b="1" u="sng" dirty="0">
                <a:effectLst/>
              </a:rPr>
              <a:t>rencontre serait un moment de vulnérabilité partagée</a:t>
            </a:r>
            <a:r>
              <a:rPr lang="fr-FR" sz="1800" dirty="0">
                <a:effectLst/>
              </a:rPr>
              <a:t>, un lieu de résonnance avec notre propre être, notre propre vulnérabilité, notre capacité à nous identifier (sans nous confondre) à l’autre.  </a:t>
            </a:r>
          </a:p>
          <a:p>
            <a:pPr>
              <a:defRPr/>
            </a:pPr>
            <a:r>
              <a:rPr lang="fr-FR" sz="1800" dirty="0">
                <a:effectLst/>
              </a:rPr>
              <a:t>Autrement dit, il ne s’agit pas d’être invulnérable mais d’être solide, présent, constant, disponible. Afin, dans le projet de soin, de viser l’idéal (qui n’existe pas) et de construire l’imparfait. </a:t>
            </a:r>
          </a:p>
          <a:p>
            <a:pPr marL="0" indent="0">
              <a:buNone/>
              <a:defRPr/>
            </a:pPr>
            <a:r>
              <a:rPr lang="fr-FR" sz="1800" dirty="0">
                <a:effectLst/>
              </a:rPr>
              <a:t>	En se rappelant que </a:t>
            </a:r>
            <a:r>
              <a:rPr lang="fr-FR" altLang="fr-FR" sz="1800" dirty="0"/>
              <a:t>Traiter </a:t>
            </a:r>
            <a:r>
              <a:rPr lang="fr-FR" altLang="fr-FR" sz="1800" dirty="0">
                <a:latin typeface="Calibri" pitchFamily="34" charset="0"/>
              </a:rPr>
              <a:t>≠</a:t>
            </a:r>
            <a:r>
              <a:rPr lang="fr-FR" altLang="fr-FR" sz="1800" dirty="0"/>
              <a:t> Soigner</a:t>
            </a:r>
            <a:endParaRPr lang="fr-FR" sz="1800" dirty="0">
              <a:effectLst/>
            </a:endParaRPr>
          </a:p>
          <a:p>
            <a:pPr>
              <a:defRPr/>
            </a:pPr>
            <a:r>
              <a:rPr lang="fr-FR" sz="1800" dirty="0">
                <a:effectLst/>
              </a:rPr>
              <a:t>Il n’est donc pas d’attachement sans relation d’attachement, de protection sans relation de protection, </a:t>
            </a:r>
            <a:r>
              <a:rPr lang="fr-FR" sz="1800" b="1" dirty="0">
                <a:effectLst/>
              </a:rPr>
              <a:t>d’apprentissage sans relation d’apprentissage</a:t>
            </a:r>
            <a:r>
              <a:rPr lang="fr-FR" sz="1800" dirty="0">
                <a:effectLst/>
              </a:rPr>
              <a:t>, d’autorité sans relation d’autorité, de soin sans relation de soin… </a:t>
            </a:r>
            <a:r>
              <a:rPr lang="fr-FR" sz="1800" dirty="0"/>
              <a:t>Pari</a:t>
            </a:r>
            <a:r>
              <a:rPr lang="fr-FR" sz="1800" dirty="0">
                <a:effectLst/>
              </a:rPr>
              <a:t>ons que l’engagement de l’adulte auprès de l’enfant restera toujours une histoire de rencontre, épaule contre épaule, </a:t>
            </a:r>
            <a:r>
              <a:rPr lang="fr-FR" sz="1800" b="1" u="sng" dirty="0">
                <a:effectLst/>
              </a:rPr>
              <a:t>vulnérabilité contre vulnérabilité</a:t>
            </a:r>
            <a:r>
              <a:rPr lang="fr-FR" sz="1800" dirty="0">
                <a:effectLst/>
              </a:rPr>
              <a:t>. </a:t>
            </a:r>
            <a:endParaRPr lang="fr-FR" sz="2000" dirty="0"/>
          </a:p>
        </p:txBody>
      </p:sp>
    </p:spTree>
    <p:extLst>
      <p:ext uri="{BB962C8B-B14F-4D97-AF65-F5344CB8AC3E}">
        <p14:creationId xmlns:p14="http://schemas.microsoft.com/office/powerpoint/2010/main" val="2419648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625" y="228600"/>
            <a:ext cx="8510588" cy="5721350"/>
          </a:xfrm>
        </p:spPr>
        <p:txBody>
          <a:bodyPr/>
          <a:lstStyle/>
          <a:p>
            <a:pPr>
              <a:defRPr/>
            </a:pPr>
            <a:r>
              <a:rPr lang="fr-FR" sz="2800" b="1" dirty="0">
                <a:solidFill>
                  <a:srgbClr val="0070C0"/>
                </a:solidFill>
                <a:sym typeface="Wingdings"/>
              </a:rPr>
              <a:t> Ainsi, l</a:t>
            </a:r>
            <a:r>
              <a:rPr lang="fr-FR" sz="2800" b="1" dirty="0">
                <a:solidFill>
                  <a:srgbClr val="0070C0"/>
                </a:solidFill>
              </a:rPr>
              <a:t>es apprentissages sont le fruit </a:t>
            </a:r>
            <a:br>
              <a:rPr lang="fr-FR" sz="2800" b="1" dirty="0">
                <a:solidFill>
                  <a:srgbClr val="0070C0"/>
                </a:solidFill>
              </a:rPr>
            </a:br>
            <a:r>
              <a:rPr lang="fr-FR" sz="2800" b="1" dirty="0">
                <a:solidFill>
                  <a:srgbClr val="0070C0"/>
                </a:solidFill>
              </a:rPr>
              <a:t>d’une rencontre avec le psychisme de l’Autre</a:t>
            </a:r>
            <a:br>
              <a:rPr lang="fr-FR" sz="2800" b="1" dirty="0">
                <a:solidFill>
                  <a:srgbClr val="0070C0"/>
                </a:solidFill>
              </a:rPr>
            </a:br>
            <a:br>
              <a:rPr lang="fr-FR" sz="2800" b="1" dirty="0">
                <a:solidFill>
                  <a:srgbClr val="0070C0"/>
                </a:solidFill>
              </a:rPr>
            </a:br>
            <a:r>
              <a:rPr lang="fr-FR" sz="2800" b="1" dirty="0">
                <a:solidFill>
                  <a:srgbClr val="0070C0"/>
                </a:solidFill>
                <a:sym typeface="Wingdings"/>
              </a:rPr>
              <a:t>   </a:t>
            </a:r>
            <a:r>
              <a:rPr lang="fr-FR" sz="2800" b="1" dirty="0">
                <a:solidFill>
                  <a:srgbClr val="0070C0"/>
                </a:solidFill>
              </a:rPr>
              <a:t>Pas d’apprentissage sans relation d’apprentissage</a:t>
            </a:r>
            <a:endParaRPr lang="fr-FR" sz="2800" dirty="0">
              <a:solidFill>
                <a:srgbClr val="0070C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653136"/>
            <a:ext cx="10001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7414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p:cNvSpPr>
            <a:spLocks noGrp="1"/>
          </p:cNvSpPr>
          <p:nvPr>
            <p:ph type="title"/>
          </p:nvPr>
        </p:nvSpPr>
        <p:spPr/>
        <p:txBody>
          <a:bodyPr/>
          <a:lstStyle/>
          <a:p>
            <a:r>
              <a:rPr lang="fr-FR" altLang="fr-FR" sz="2800" b="1">
                <a:effectLst/>
              </a:rPr>
              <a:t>De quelques réflexions…</a:t>
            </a:r>
          </a:p>
        </p:txBody>
      </p:sp>
      <p:sp>
        <p:nvSpPr>
          <p:cNvPr id="81923" name="Espace réservé du contenu 2"/>
          <p:cNvSpPr>
            <a:spLocks noGrp="1"/>
          </p:cNvSpPr>
          <p:nvPr>
            <p:ph idx="1"/>
          </p:nvPr>
        </p:nvSpPr>
        <p:spPr>
          <a:xfrm>
            <a:off x="468313" y="1676400"/>
            <a:ext cx="8374062" cy="4422775"/>
          </a:xfrm>
        </p:spPr>
        <p:txBody>
          <a:bodyPr/>
          <a:lstStyle/>
          <a:p>
            <a:pPr>
              <a:buFont typeface="Wingdings" pitchFamily="2" charset="2"/>
              <a:buNone/>
              <a:defRPr/>
            </a:pPr>
            <a:r>
              <a:rPr lang="fr-FR" altLang="fr-FR" sz="2400" b="1" dirty="0">
                <a:effectLst/>
              </a:rPr>
              <a:t>Sans doute les enfants/adolescents nous poussent-ils à :</a:t>
            </a:r>
          </a:p>
          <a:p>
            <a:pPr>
              <a:defRPr/>
            </a:pPr>
            <a:r>
              <a:rPr lang="fr-FR" altLang="fr-FR" sz="2000" dirty="0">
                <a:effectLst/>
              </a:rPr>
              <a:t>Garder un esprit d’ouverture</a:t>
            </a:r>
          </a:p>
          <a:p>
            <a:pPr>
              <a:defRPr/>
            </a:pPr>
            <a:r>
              <a:rPr lang="fr-FR" altLang="fr-FR" sz="2000" dirty="0">
                <a:effectLst/>
              </a:rPr>
              <a:t>Interroger notre désir de travailler ensemble</a:t>
            </a:r>
          </a:p>
          <a:p>
            <a:pPr>
              <a:defRPr/>
            </a:pPr>
            <a:r>
              <a:rPr lang="fr-FR" altLang="fr-FR" sz="2000" dirty="0">
                <a:effectLst/>
              </a:rPr>
              <a:t>Rester </a:t>
            </a:r>
            <a:r>
              <a:rPr lang="fr-FR" altLang="fr-FR" sz="2000" dirty="0"/>
              <a:t>des</a:t>
            </a:r>
            <a:r>
              <a:rPr lang="fr-FR" altLang="fr-FR" sz="2000" dirty="0">
                <a:effectLst/>
              </a:rPr>
              <a:t> « artisans de la rencontre »</a:t>
            </a:r>
          </a:p>
          <a:p>
            <a:pPr>
              <a:defRPr/>
            </a:pPr>
            <a:r>
              <a:rPr lang="fr-FR" altLang="fr-FR" sz="2000" dirty="0">
                <a:effectLst/>
              </a:rPr>
              <a:t>Cultiver une « ardente patience » </a:t>
            </a:r>
            <a:r>
              <a:rPr lang="fr-FR" altLang="fr-FR" sz="2000" i="1" dirty="0">
                <a:effectLst/>
              </a:rPr>
              <a:t>(Skarmeta)</a:t>
            </a:r>
          </a:p>
          <a:p>
            <a:pPr>
              <a:defRPr/>
            </a:pPr>
            <a:r>
              <a:rPr lang="fr-FR" altLang="fr-FR" sz="2000" dirty="0">
                <a:effectLst/>
                <a:sym typeface="Wingdings" pitchFamily="2" charset="2"/>
              </a:rPr>
              <a:t>S’inscrire dans une « clinique de la naïveté » </a:t>
            </a:r>
            <a:r>
              <a:rPr lang="fr-FR" altLang="fr-FR" sz="2000" i="1" dirty="0">
                <a:effectLst/>
                <a:sym typeface="Wingdings" pitchFamily="2" charset="2"/>
              </a:rPr>
              <a:t>(Bronsard)</a:t>
            </a:r>
          </a:p>
          <a:p>
            <a:pPr>
              <a:defRPr/>
            </a:pPr>
            <a:r>
              <a:rPr lang="fr-FR" altLang="fr-FR" sz="2000" dirty="0">
                <a:sym typeface="Wingdings" pitchFamily="2" charset="2"/>
              </a:rPr>
              <a:t>Avec</a:t>
            </a:r>
            <a:r>
              <a:rPr lang="fr-FR" altLang="fr-FR" sz="2000" dirty="0">
                <a:effectLst/>
                <a:sym typeface="Wingdings" pitchFamily="2" charset="2"/>
              </a:rPr>
              <a:t> une « éthique de l’inquiétude » </a:t>
            </a:r>
            <a:r>
              <a:rPr lang="fr-FR" altLang="fr-FR" sz="2000" i="1" dirty="0">
                <a:effectLst/>
                <a:sym typeface="Wingdings" pitchFamily="2" charset="2"/>
              </a:rPr>
              <a:t>(Heidegger)</a:t>
            </a:r>
          </a:p>
          <a:p>
            <a:pPr>
              <a:buFont typeface="Wingdings" pitchFamily="2" charset="2"/>
              <a:buNone/>
              <a:defRPr/>
            </a:pPr>
            <a:r>
              <a:rPr lang="fr-FR" altLang="fr-FR" sz="2000" dirty="0">
                <a:effectLst/>
                <a:sym typeface="Wingdings" pitchFamily="2" charset="2"/>
              </a:rPr>
              <a:t>		Dans une sollicitude non pas accaparante, mais prévenante +++</a:t>
            </a:r>
          </a:p>
          <a:p>
            <a:pPr>
              <a:buNone/>
              <a:defRPr/>
            </a:pPr>
            <a:r>
              <a:rPr lang="fr-FR" altLang="fr-FR" sz="2200" b="1" dirty="0">
                <a:sym typeface="Wingdings" pitchFamily="2" charset="2"/>
              </a:rPr>
              <a:t>	  </a:t>
            </a:r>
          </a:p>
          <a:p>
            <a:pPr>
              <a:buNone/>
              <a:defRPr/>
            </a:pPr>
            <a:r>
              <a:rPr lang="fr-FR" altLang="fr-FR" sz="2200" b="1" dirty="0">
                <a:sym typeface="Wingdings" pitchFamily="2" charset="2"/>
              </a:rPr>
              <a:t>	</a:t>
            </a:r>
            <a:r>
              <a:rPr lang="fr-FR" altLang="fr-FR" sz="2200" b="1" dirty="0">
                <a:solidFill>
                  <a:srgbClr val="0070C0"/>
                </a:solidFill>
                <a:sym typeface="Wingdings" pitchFamily="2" charset="2"/>
              </a:rPr>
              <a:t>         </a:t>
            </a:r>
            <a:r>
              <a:rPr lang="fr-FR" altLang="fr-FR" sz="2200" b="1" dirty="0">
                <a:solidFill>
                  <a:srgbClr val="0070C0"/>
                </a:solidFill>
                <a:sym typeface="Wingdings"/>
              </a:rPr>
              <a:t> </a:t>
            </a:r>
            <a:r>
              <a:rPr lang="fr-FR" altLang="fr-FR" sz="2200" b="1" dirty="0">
                <a:solidFill>
                  <a:srgbClr val="0070C0"/>
                </a:solidFill>
                <a:effectLst/>
                <a:sym typeface="Wingdings" pitchFamily="2" charset="2"/>
              </a:rPr>
              <a:t>Notre but : </a:t>
            </a:r>
            <a:r>
              <a:rPr lang="fr-FR" altLang="fr-FR" sz="2200" b="1" dirty="0">
                <a:solidFill>
                  <a:srgbClr val="0070C0"/>
                </a:solidFill>
              </a:rPr>
              <a:t>Rejoindre l’enfant là où il s’est perdu.</a:t>
            </a:r>
          </a:p>
          <a:p>
            <a:pPr>
              <a:buFont typeface="Wingdings" pitchFamily="2" charset="2"/>
              <a:buNone/>
              <a:defRPr/>
            </a:pPr>
            <a:endParaRPr lang="fr-FR" altLang="fr-FR" sz="2000" dirty="0">
              <a:effectLst/>
            </a:endParaRPr>
          </a:p>
        </p:txBody>
      </p:sp>
    </p:spTree>
    <p:extLst>
      <p:ext uri="{BB962C8B-B14F-4D97-AF65-F5344CB8AC3E}">
        <p14:creationId xmlns:p14="http://schemas.microsoft.com/office/powerpoint/2010/main" val="26942138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1"/>
          <p:cNvSpPr>
            <a:spLocks noGrp="1"/>
          </p:cNvSpPr>
          <p:nvPr>
            <p:ph type="title"/>
          </p:nvPr>
        </p:nvSpPr>
        <p:spPr>
          <a:xfrm>
            <a:off x="395536" y="1340768"/>
            <a:ext cx="8344669" cy="3959895"/>
          </a:xfrm>
        </p:spPr>
        <p:txBody>
          <a:bodyPr>
            <a:normAutofit fontScale="90000"/>
          </a:bodyPr>
          <a:lstStyle/>
          <a:p>
            <a:r>
              <a:rPr lang="fr-FR" altLang="fr-FR" sz="3600" b="1" dirty="0">
                <a:solidFill>
                  <a:srgbClr val="0070C0"/>
                </a:solidFill>
                <a:effectLst/>
              </a:rPr>
              <a:t>Eloge du vulnérable ? </a:t>
            </a:r>
            <a:br>
              <a:rPr lang="fr-FR" altLang="fr-FR" sz="3600" b="1" dirty="0">
                <a:solidFill>
                  <a:srgbClr val="0070C0"/>
                </a:solidFill>
                <a:effectLst/>
              </a:rPr>
            </a:br>
            <a:br>
              <a:rPr lang="fr-FR" altLang="fr-FR" sz="3600" b="1" dirty="0">
                <a:effectLst/>
              </a:rPr>
            </a:br>
            <a:r>
              <a:rPr lang="fr-FR" altLang="fr-FR" sz="2200" dirty="0">
                <a:effectLst/>
              </a:rPr>
              <a:t>Quoi de plus vulnérable qu’un sourire ?</a:t>
            </a:r>
            <a:r>
              <a:rPr lang="fr-FR" altLang="fr-FR" sz="2200" dirty="0">
                <a:solidFill>
                  <a:schemeClr val="tx1"/>
                </a:solidFill>
                <a:effectLst/>
              </a:rPr>
              <a:t> </a:t>
            </a:r>
            <a:br>
              <a:rPr lang="fr-FR" altLang="fr-FR" sz="3600" dirty="0">
                <a:solidFill>
                  <a:schemeClr val="tx1"/>
                </a:solidFill>
                <a:effectLst/>
              </a:rPr>
            </a:br>
            <a:r>
              <a:rPr lang="fr-FR" altLang="fr-FR" sz="2200" dirty="0">
                <a:solidFill>
                  <a:schemeClr val="tx1"/>
                </a:solidFill>
                <a:effectLst/>
              </a:rPr>
              <a:t>C’est parce que nous sommes vulnérables que nous faisons des rencontres.</a:t>
            </a:r>
            <a:br>
              <a:rPr lang="fr-FR" altLang="fr-FR" sz="3600" dirty="0">
                <a:solidFill>
                  <a:schemeClr val="tx1"/>
                </a:solidFill>
                <a:effectLst/>
              </a:rPr>
            </a:br>
            <a:r>
              <a:rPr lang="fr-FR" altLang="fr-FR" sz="2200" dirty="0">
                <a:solidFill>
                  <a:schemeClr val="tx1"/>
                </a:solidFill>
                <a:effectLst/>
              </a:rPr>
              <a:t>La rencontre n’est pas le soin… Mais elle en constitue le point de départ.</a:t>
            </a:r>
            <a:br>
              <a:rPr lang="fr-FR" altLang="fr-FR" sz="2200" dirty="0">
                <a:solidFill>
                  <a:schemeClr val="tx1"/>
                </a:solidFill>
                <a:effectLst/>
              </a:rPr>
            </a:br>
            <a:r>
              <a:rPr lang="fr-FR" altLang="fr-FR" sz="2200" dirty="0">
                <a:solidFill>
                  <a:schemeClr val="tx1"/>
                </a:solidFill>
                <a:effectLst/>
              </a:rPr>
              <a:t>La rencontre, finalement, je ne sais pas ce que c’est…</a:t>
            </a:r>
            <a:br>
              <a:rPr lang="fr-FR" altLang="fr-FR" sz="2200" dirty="0">
                <a:solidFill>
                  <a:schemeClr val="tx1"/>
                </a:solidFill>
                <a:effectLst/>
              </a:rPr>
            </a:br>
            <a:r>
              <a:rPr lang="fr-FR" altLang="fr-FR" sz="2200" i="1" dirty="0">
                <a:solidFill>
                  <a:schemeClr val="tx1"/>
                </a:solidFill>
                <a:effectLst/>
              </a:rPr>
              <a:t>	«Toute théorie se tait et s’évanouit au lit du malade » </a:t>
            </a:r>
            <a:r>
              <a:rPr lang="fr-FR" altLang="fr-FR" sz="1200" i="1" dirty="0">
                <a:solidFill>
                  <a:schemeClr val="tx1"/>
                </a:solidFill>
                <a:effectLst/>
              </a:rPr>
              <a:t>(C. Bernard)</a:t>
            </a:r>
            <a:br>
              <a:rPr lang="fr-FR" altLang="fr-FR" sz="2200" dirty="0">
                <a:solidFill>
                  <a:schemeClr val="tx1"/>
                </a:solidFill>
                <a:effectLst/>
              </a:rPr>
            </a:br>
            <a:br>
              <a:rPr lang="fr-FR" altLang="fr-FR" sz="2200" dirty="0">
                <a:solidFill>
                  <a:schemeClr val="tx1"/>
                </a:solidFill>
                <a:effectLst/>
              </a:rPr>
            </a:br>
            <a:br>
              <a:rPr lang="fr-FR" altLang="fr-FR" sz="2200" dirty="0">
                <a:solidFill>
                  <a:schemeClr val="tx1"/>
                </a:solidFill>
                <a:effectLst/>
              </a:rPr>
            </a:br>
            <a:r>
              <a:rPr lang="fr-FR" altLang="fr-FR" sz="2700" dirty="0">
                <a:solidFill>
                  <a:schemeClr val="tx1"/>
                </a:solidFill>
                <a:effectLst/>
              </a:rPr>
              <a:t>Alors, gardons des zones d’ombre, </a:t>
            </a:r>
            <a:br>
              <a:rPr lang="fr-FR" altLang="fr-FR" sz="2700" dirty="0">
                <a:solidFill>
                  <a:schemeClr val="tx1"/>
                </a:solidFill>
                <a:effectLst/>
              </a:rPr>
            </a:br>
            <a:r>
              <a:rPr lang="fr-FR" altLang="fr-FR" sz="2700" dirty="0">
                <a:solidFill>
                  <a:schemeClr val="tx1"/>
                </a:solidFill>
                <a:effectLst/>
              </a:rPr>
              <a:t>  </a:t>
            </a:r>
            <a:r>
              <a:rPr lang="fr-FR" altLang="fr-FR" sz="2700" b="1" dirty="0">
                <a:solidFill>
                  <a:schemeClr val="tx1"/>
                </a:solidFill>
                <a:effectLst/>
              </a:rPr>
              <a:t>Il y aura toujours de l’indicible dans la rencontre…</a:t>
            </a:r>
            <a:br>
              <a:rPr lang="fr-FR" altLang="fr-FR" sz="2200" b="1" dirty="0">
                <a:effectLst/>
              </a:rPr>
            </a:br>
            <a:endParaRPr lang="fr-FR" altLang="fr-FR" sz="2200" b="1" dirty="0">
              <a:effectLst/>
            </a:endParaRPr>
          </a:p>
        </p:txBody>
      </p:sp>
    </p:spTree>
    <p:extLst>
      <p:ext uri="{BB962C8B-B14F-4D97-AF65-F5344CB8AC3E}">
        <p14:creationId xmlns:p14="http://schemas.microsoft.com/office/powerpoint/2010/main" val="31586834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625" y="228600"/>
            <a:ext cx="8510588" cy="5145088"/>
          </a:xfrm>
        </p:spPr>
        <p:txBody>
          <a:bodyPr/>
          <a:lstStyle/>
          <a:p>
            <a:pPr>
              <a:defRPr/>
            </a:pPr>
            <a:br>
              <a:rPr lang="fr-FR" altLang="fr-FR" sz="4000" i="1" dirty="0"/>
            </a:br>
            <a:br>
              <a:rPr lang="fr-FR" altLang="fr-FR" sz="4000" i="1" dirty="0"/>
            </a:br>
            <a:br>
              <a:rPr lang="fr-FR" altLang="fr-FR" sz="4000" i="1" dirty="0"/>
            </a:br>
            <a:br>
              <a:rPr lang="fr-FR" altLang="fr-FR" sz="4000" i="1" dirty="0"/>
            </a:br>
            <a:br>
              <a:rPr lang="fr-FR" altLang="fr-FR" sz="4000" i="1" dirty="0"/>
            </a:br>
            <a:br>
              <a:rPr lang="fr-FR" altLang="fr-FR" sz="4000" i="1" dirty="0"/>
            </a:br>
            <a:r>
              <a:rPr lang="fr-FR" altLang="fr-FR" sz="900" i="1" dirty="0" err="1"/>
              <a:t>Monia</a:t>
            </a:r>
            <a:r>
              <a:rPr lang="fr-FR" altLang="fr-FR" sz="900" i="1" dirty="0"/>
              <a:t> </a:t>
            </a:r>
            <a:r>
              <a:rPr lang="fr-FR" altLang="fr-FR" sz="900" i="1" dirty="0" err="1"/>
              <a:t>Touiss</a:t>
            </a:r>
            <a:br>
              <a:rPr lang="fr-FR" altLang="fr-FR" sz="4000" i="1" dirty="0"/>
            </a:br>
            <a:br>
              <a:rPr lang="fr-FR" altLang="fr-FR" sz="4000" i="1" dirty="0"/>
            </a:br>
            <a:r>
              <a:rPr lang="fr-FR" altLang="fr-FR" sz="2200" b="1" i="1" dirty="0">
                <a:solidFill>
                  <a:srgbClr val="0070C0"/>
                </a:solidFill>
              </a:rPr>
              <a:t>Merci de votre attention </a:t>
            </a:r>
            <a:r>
              <a:rPr lang="fr-FR" altLang="fr-FR" sz="2200" i="1" dirty="0">
                <a:solidFill>
                  <a:srgbClr val="0070C0"/>
                </a:solidFill>
              </a:rPr>
              <a:t>!</a:t>
            </a:r>
          </a:p>
        </p:txBody>
      </p:sp>
      <p:pic>
        <p:nvPicPr>
          <p:cNvPr id="41987" name="Picture 4" descr="mixta+lienzo 135x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675" y="908050"/>
            <a:ext cx="2239963"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938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normAutofit/>
          </a:bodyPr>
          <a:lstStyle/>
          <a:p>
            <a:r>
              <a:rPr lang="fr-FR" altLang="fr-FR" sz="2800" b="1" dirty="0">
                <a:effectLst/>
              </a:rPr>
              <a:t>Illustrations…</a:t>
            </a:r>
          </a:p>
        </p:txBody>
      </p:sp>
      <p:sp>
        <p:nvSpPr>
          <p:cNvPr id="3" name="Espace réservé du contenu 2"/>
          <p:cNvSpPr>
            <a:spLocks noGrp="1"/>
          </p:cNvSpPr>
          <p:nvPr>
            <p:ph idx="1"/>
          </p:nvPr>
        </p:nvSpPr>
        <p:spPr>
          <a:xfrm>
            <a:off x="457200" y="1600200"/>
            <a:ext cx="8363272" cy="4525963"/>
          </a:xfrm>
        </p:spPr>
        <p:txBody>
          <a:bodyPr>
            <a:normAutofit/>
          </a:bodyPr>
          <a:lstStyle/>
          <a:p>
            <a:pPr marL="0" indent="0">
              <a:buNone/>
              <a:defRPr/>
            </a:pPr>
            <a:r>
              <a:rPr lang="fr-FR" sz="2400" b="1" dirty="0">
                <a:effectLst/>
              </a:rPr>
              <a:t>De quelques souvenirs personnels :</a:t>
            </a:r>
          </a:p>
          <a:p>
            <a:pPr>
              <a:defRPr/>
            </a:pPr>
            <a:r>
              <a:rPr lang="fr-FR" sz="1800" b="1" dirty="0"/>
              <a:t>Une réunion avec les sourds à l’HAS </a:t>
            </a:r>
            <a:r>
              <a:rPr lang="fr-FR" sz="1200" b="1" i="1" dirty="0"/>
              <a:t>(Recommandations HAS, 2009)</a:t>
            </a:r>
          </a:p>
          <a:p>
            <a:pPr>
              <a:defRPr/>
            </a:pPr>
            <a:r>
              <a:rPr lang="fr-FR" sz="1800" b="1" dirty="0">
                <a:effectLst/>
              </a:rPr>
              <a:t>Un repas chez les aveugles </a:t>
            </a:r>
            <a:r>
              <a:rPr lang="fr-FR" sz="1200" b="1" i="1" dirty="0">
                <a:effectLst/>
              </a:rPr>
              <a:t>(Association Valentin Haüy, 2015)</a:t>
            </a:r>
          </a:p>
          <a:p>
            <a:pPr>
              <a:defRPr/>
            </a:pPr>
            <a:r>
              <a:rPr lang="fr-FR" sz="1800" b="1" dirty="0">
                <a:effectLst/>
              </a:rPr>
              <a:t>Une mission du premier Ministre sur « le consentement » de l’enfant </a:t>
            </a:r>
            <a:r>
              <a:rPr lang="fr-FR" sz="1200" b="1" i="1" dirty="0">
                <a:effectLst/>
              </a:rPr>
              <a:t>(2018)</a:t>
            </a:r>
          </a:p>
          <a:p>
            <a:pPr marL="0" indent="0">
              <a:buFont typeface="Wingdings" pitchFamily="2" charset="2"/>
              <a:buNone/>
              <a:defRPr/>
            </a:pPr>
            <a:endParaRPr lang="fr-FR" sz="1800" b="1" dirty="0">
              <a:effectLst/>
            </a:endParaRPr>
          </a:p>
          <a:p>
            <a:pPr>
              <a:defRPr/>
            </a:pPr>
            <a:r>
              <a:rPr lang="fr-FR" sz="1800" dirty="0">
                <a:effectLst/>
              </a:rPr>
              <a:t>La vulnérabilité n’est pas toujours là où on l’imagine </a:t>
            </a:r>
            <a:r>
              <a:rPr lang="fr-FR" sz="1400" i="1" dirty="0">
                <a:effectLst/>
              </a:rPr>
              <a:t>(Ex. </a:t>
            </a:r>
            <a:r>
              <a:rPr lang="fr-FR" sz="1400" i="1" dirty="0"/>
              <a:t>C</a:t>
            </a:r>
            <a:r>
              <a:rPr lang="fr-FR" sz="1400" i="1" dirty="0">
                <a:effectLst/>
              </a:rPr>
              <a:t>rise Covid)</a:t>
            </a:r>
          </a:p>
          <a:p>
            <a:pPr>
              <a:defRPr/>
            </a:pPr>
            <a:r>
              <a:rPr lang="fr-FR" sz="1800" dirty="0">
                <a:effectLst/>
              </a:rPr>
              <a:t>La vulnérabilité dépend surtout de l’attention et du regard porté</a:t>
            </a:r>
          </a:p>
          <a:p>
            <a:pPr marL="0" indent="0">
              <a:buNone/>
              <a:defRPr/>
            </a:pPr>
            <a:r>
              <a:rPr lang="fr-FR" sz="1800" dirty="0"/>
              <a:t>	- </a:t>
            </a:r>
            <a:r>
              <a:rPr lang="fr-FR" sz="1800" dirty="0">
                <a:effectLst/>
              </a:rPr>
              <a:t>Ex. </a:t>
            </a:r>
            <a:r>
              <a:rPr lang="fr-FR" sz="1800" dirty="0"/>
              <a:t>Etre </a:t>
            </a:r>
            <a:r>
              <a:rPr lang="fr-FR" sz="1800" dirty="0">
                <a:effectLst/>
              </a:rPr>
              <a:t>être gay ou lesbienne ne relève pas de la vulnérabilité mais être gay 	   ou lesbienne dans un ordre social qui nie l’homosexualité rend vulnérable	- Et le migrant dépossédé de ses droits humains n’est-il pas rendu vulnérable  	   </a:t>
            </a:r>
            <a:r>
              <a:rPr lang="fr-FR" sz="1800" dirty="0"/>
              <a:t>non pas par la migration mais </a:t>
            </a:r>
            <a:r>
              <a:rPr lang="fr-FR" sz="1800" dirty="0">
                <a:effectLst/>
              </a:rPr>
              <a:t>par l’accueil qui lui est parfois réservé ?</a:t>
            </a:r>
            <a:endParaRPr lang="fr-FR" sz="1800" dirty="0"/>
          </a:p>
          <a:p>
            <a:pPr marL="0" indent="0">
              <a:buNone/>
              <a:defRPr/>
            </a:pPr>
            <a:r>
              <a:rPr lang="fr-FR" sz="1800" dirty="0"/>
              <a:t>       	- </a:t>
            </a:r>
            <a:r>
              <a:rPr lang="fr-FR" sz="1800" dirty="0">
                <a:effectLst/>
              </a:rPr>
              <a:t>Et l’enfant, lorsqu’il est exclu de l’école ? Etc.</a:t>
            </a:r>
          </a:p>
        </p:txBody>
      </p:sp>
      <p:pic>
        <p:nvPicPr>
          <p:cNvPr id="22532" name="Image 4" descr="M. Edouard PHILIPPE,   Reçoit l avis de la mission pluridisciplinaire sur les infractions sexuelles commises à l encontre des mineurs ,"/>
          <p:cNvPicPr>
            <a:picLocks noChangeAspect="1" noChangeArrowheads="1"/>
          </p:cNvPicPr>
          <p:nvPr/>
        </p:nvPicPr>
        <p:blipFill>
          <a:blip r:embed="rId2" cstate="print">
            <a:extLst>
              <a:ext uri="{28A0092B-C50C-407E-A947-70E740481C1C}">
                <a14:useLocalDpi xmlns:a14="http://schemas.microsoft.com/office/drawing/2010/main" val="0"/>
              </a:ext>
            </a:extLst>
          </a:blip>
          <a:srcRect b="10454"/>
          <a:stretch>
            <a:fillRect/>
          </a:stretch>
        </p:blipFill>
        <p:spPr bwMode="auto">
          <a:xfrm>
            <a:off x="6948264" y="1412776"/>
            <a:ext cx="1696232" cy="108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4645" y="308165"/>
            <a:ext cx="1019851" cy="107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8519" y="358750"/>
            <a:ext cx="712677" cy="1044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725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p:txBody>
          <a:bodyPr/>
          <a:lstStyle/>
          <a:p>
            <a:r>
              <a:rPr lang="fr-FR" altLang="fr-FR" sz="2800" b="1" dirty="0">
                <a:solidFill>
                  <a:srgbClr val="0070C0"/>
                </a:solidFill>
                <a:effectLst/>
              </a:rPr>
              <a:t>Vulnérabilité</a:t>
            </a:r>
            <a:r>
              <a:rPr lang="fr-FR" altLang="fr-FR" sz="3600" b="1" dirty="0">
                <a:solidFill>
                  <a:srgbClr val="0070C0"/>
                </a:solidFill>
                <a:effectLst/>
              </a:rPr>
              <a:t> </a:t>
            </a:r>
            <a:r>
              <a:rPr lang="fr-FR" altLang="fr-FR" sz="2000" b="1" dirty="0">
                <a:solidFill>
                  <a:srgbClr val="0070C0"/>
                </a:solidFill>
                <a:effectLst/>
              </a:rPr>
              <a:t>(3)</a:t>
            </a:r>
          </a:p>
        </p:txBody>
      </p:sp>
      <p:sp>
        <p:nvSpPr>
          <p:cNvPr id="3" name="Espace réservé du contenu 2"/>
          <p:cNvSpPr>
            <a:spLocks noGrp="1"/>
          </p:cNvSpPr>
          <p:nvPr>
            <p:ph idx="1"/>
          </p:nvPr>
        </p:nvSpPr>
        <p:spPr/>
        <p:txBody>
          <a:bodyPr/>
          <a:lstStyle/>
          <a:p>
            <a:pPr marL="0" indent="0">
              <a:buFont typeface="Wingdings" pitchFamily="2" charset="2"/>
              <a:buNone/>
              <a:defRPr/>
            </a:pPr>
            <a:endParaRPr lang="fr-FR" sz="2400" b="1" dirty="0">
              <a:solidFill>
                <a:srgbClr val="0070C0"/>
              </a:solidFill>
              <a:effectLst/>
            </a:endParaRPr>
          </a:p>
          <a:p>
            <a:pPr marL="0" indent="0">
              <a:buFont typeface="Wingdings" pitchFamily="2" charset="2"/>
              <a:buNone/>
              <a:defRPr/>
            </a:pPr>
            <a:r>
              <a:rPr lang="fr-FR" sz="2400" b="1" dirty="0">
                <a:solidFill>
                  <a:srgbClr val="0070C0"/>
                </a:solidFill>
                <a:effectLst/>
              </a:rPr>
              <a:t>Ce qu’elle n’est pas</a:t>
            </a:r>
          </a:p>
          <a:p>
            <a:pPr marL="0" indent="0">
              <a:buNone/>
              <a:defRPr/>
            </a:pPr>
            <a:endParaRPr lang="fr-FR" sz="1800" dirty="0">
              <a:effectLst/>
            </a:endParaRPr>
          </a:p>
          <a:p>
            <a:pPr>
              <a:defRPr/>
            </a:pPr>
            <a:r>
              <a:rPr lang="fr-FR" sz="1800" dirty="0">
                <a:effectLst/>
              </a:rPr>
              <a:t>La vulnérabilité n’est pas la fragilité </a:t>
            </a:r>
          </a:p>
          <a:p>
            <a:pPr>
              <a:defRPr/>
            </a:pPr>
            <a:r>
              <a:rPr lang="fr-FR" sz="1800" dirty="0">
                <a:effectLst/>
              </a:rPr>
              <a:t>La vulnérabilité n’est pas propre à l’un tout seul, mais convoque l’Autre</a:t>
            </a:r>
          </a:p>
          <a:p>
            <a:pPr>
              <a:defRPr/>
            </a:pPr>
            <a:r>
              <a:rPr lang="fr-FR" sz="1800" dirty="0">
                <a:effectLst/>
              </a:rPr>
              <a:t>La vulnérabilité n’est pas une caractéristique exclusivement intrinsèque, mais 	est aussi liée aux qualités de l’environnement</a:t>
            </a:r>
          </a:p>
          <a:p>
            <a:pPr>
              <a:defRPr/>
            </a:pPr>
            <a:r>
              <a:rPr lang="fr-FR" sz="1800" dirty="0">
                <a:effectLst/>
              </a:rPr>
              <a:t>La vulnérabilité n’est pas une donnée objective</a:t>
            </a:r>
          </a:p>
          <a:p>
            <a:pPr>
              <a:defRPr/>
            </a:pPr>
            <a:r>
              <a:rPr lang="fr-FR" sz="1800" dirty="0">
                <a:effectLst/>
              </a:rPr>
              <a:t>La vulnérabilité n’est pas un facteur de risque</a:t>
            </a:r>
          </a:p>
          <a:p>
            <a:pPr>
              <a:defRPr/>
            </a:pPr>
            <a:r>
              <a:rPr lang="fr-FR" sz="1800" dirty="0">
                <a:effectLst/>
              </a:rPr>
              <a:t>La vulnérabilité n’est pas non plus une somme de facteurs de risque</a:t>
            </a:r>
          </a:p>
          <a:p>
            <a:pPr>
              <a:defRPr/>
            </a:pPr>
            <a:r>
              <a:rPr lang="fr-FR" sz="1800" dirty="0">
                <a:effectLst/>
              </a:rPr>
              <a:t>La vulnérabilité n’est pas une caractéristique fixée à vie</a:t>
            </a:r>
          </a:p>
          <a:p>
            <a:pPr>
              <a:defRPr/>
            </a:pPr>
            <a:endParaRPr lang="fr-FR" sz="2000" dirty="0">
              <a:effectLst/>
            </a:endParaRPr>
          </a:p>
          <a:p>
            <a:pPr>
              <a:defRPr/>
            </a:pPr>
            <a:endParaRPr lang="fr-FR" sz="2000" dirty="0">
              <a:effectLst/>
            </a:endParaRPr>
          </a:p>
          <a:p>
            <a:pPr>
              <a:defRPr/>
            </a:pPr>
            <a:endParaRPr lang="fr-FR" dirty="0"/>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7839937" y="476672"/>
            <a:ext cx="75247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823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p:txBody>
          <a:bodyPr/>
          <a:lstStyle/>
          <a:p>
            <a:r>
              <a:rPr lang="fr-FR" altLang="fr-FR" sz="2800" b="1" dirty="0">
                <a:solidFill>
                  <a:srgbClr val="0070C0"/>
                </a:solidFill>
                <a:effectLst/>
              </a:rPr>
              <a:t>Vulnérabilité</a:t>
            </a:r>
            <a:r>
              <a:rPr lang="fr-FR" altLang="fr-FR" sz="3600" b="1" dirty="0">
                <a:solidFill>
                  <a:srgbClr val="0070C0"/>
                </a:solidFill>
                <a:effectLst/>
              </a:rPr>
              <a:t> </a:t>
            </a:r>
            <a:r>
              <a:rPr lang="fr-FR" altLang="fr-FR" sz="2000" b="1" dirty="0">
                <a:solidFill>
                  <a:srgbClr val="0070C0"/>
                </a:solidFill>
                <a:effectLst/>
              </a:rPr>
              <a:t>(4)</a:t>
            </a:r>
          </a:p>
        </p:txBody>
      </p:sp>
      <p:sp>
        <p:nvSpPr>
          <p:cNvPr id="3" name="Espace réservé du contenu 2"/>
          <p:cNvSpPr>
            <a:spLocks noGrp="1"/>
          </p:cNvSpPr>
          <p:nvPr>
            <p:ph idx="1"/>
          </p:nvPr>
        </p:nvSpPr>
        <p:spPr/>
        <p:txBody>
          <a:bodyPr/>
          <a:lstStyle/>
          <a:p>
            <a:pPr marL="0" indent="0">
              <a:buNone/>
              <a:defRPr/>
            </a:pPr>
            <a:r>
              <a:rPr lang="fr-FR" sz="2400" b="1" dirty="0">
                <a:solidFill>
                  <a:srgbClr val="0070C0"/>
                </a:solidFill>
                <a:effectLst/>
              </a:rPr>
              <a:t>Ce qu’elle est</a:t>
            </a:r>
          </a:p>
          <a:p>
            <a:pPr marL="0" indent="0">
              <a:buNone/>
              <a:defRPr/>
            </a:pPr>
            <a:endParaRPr lang="fr-FR" sz="2000" dirty="0">
              <a:effectLst/>
            </a:endParaRPr>
          </a:p>
          <a:p>
            <a:pPr>
              <a:defRPr/>
            </a:pPr>
            <a:r>
              <a:rPr lang="fr-FR" sz="1800" dirty="0"/>
              <a:t>La vulnérabilité s’inscrit dans un lien intersubjectif</a:t>
            </a:r>
          </a:p>
          <a:p>
            <a:pPr>
              <a:defRPr/>
            </a:pPr>
            <a:r>
              <a:rPr lang="fr-FR" sz="1800" dirty="0">
                <a:effectLst/>
              </a:rPr>
              <a:t>La vulnérabilité, un lieu de rencontre avec l’enfant</a:t>
            </a:r>
          </a:p>
          <a:p>
            <a:pPr>
              <a:defRPr/>
            </a:pPr>
            <a:r>
              <a:rPr lang="fr-FR" sz="1800" dirty="0">
                <a:effectLst/>
              </a:rPr>
              <a:t>La vulnérabilité est du côté du manque et donc du désir</a:t>
            </a:r>
          </a:p>
          <a:p>
            <a:pPr>
              <a:defRPr/>
            </a:pPr>
            <a:r>
              <a:rPr lang="fr-FR" sz="1800" dirty="0">
                <a:effectLst/>
              </a:rPr>
              <a:t>La vulnérabilité implique aussi des ressources, une créativité</a:t>
            </a:r>
          </a:p>
          <a:p>
            <a:pPr>
              <a:defRPr/>
            </a:pPr>
            <a:r>
              <a:rPr lang="fr-FR" sz="1800" dirty="0"/>
              <a:t>La vulnérabilité, une figure de l’enfance</a:t>
            </a:r>
          </a:p>
          <a:p>
            <a:pPr marL="0" indent="0">
              <a:buNone/>
              <a:defRPr/>
            </a:pPr>
            <a:r>
              <a:rPr lang="fr-FR" sz="1800" dirty="0">
                <a:effectLst/>
              </a:rPr>
              <a:t>	</a:t>
            </a:r>
            <a:r>
              <a:rPr lang="fr-FR" sz="1800" i="1" dirty="0">
                <a:effectLst/>
              </a:rPr>
              <a:t>Au sens où elle est consubstantielle des premières années de vie de l’enfant</a:t>
            </a:r>
          </a:p>
          <a:p>
            <a:pPr>
              <a:defRPr/>
            </a:pPr>
            <a:r>
              <a:rPr lang="fr-FR" sz="1800" dirty="0">
                <a:effectLst/>
              </a:rPr>
              <a:t>La vulnérabilité est une situation, temporaire, réversible</a:t>
            </a:r>
          </a:p>
          <a:p>
            <a:pPr>
              <a:defRPr/>
            </a:pPr>
            <a:r>
              <a:rPr lang="fr-FR" sz="1800" dirty="0"/>
              <a:t>La vulnérabilité nous implique tous. Elle engage notre responsabilité</a:t>
            </a:r>
          </a:p>
          <a:p>
            <a:pPr>
              <a:defRPr/>
            </a:pPr>
            <a:r>
              <a:rPr lang="fr-FR" sz="1800" dirty="0"/>
              <a:t>La vulnérabilité a donc une implication éthique</a:t>
            </a:r>
          </a:p>
          <a:p>
            <a:pPr>
              <a:defRPr/>
            </a:pPr>
            <a:r>
              <a:rPr lang="fr-FR" sz="1800" dirty="0">
                <a:effectLst/>
              </a:rPr>
              <a:t>Pas de rencontre sans vulnérabilité (et pas de soin psychique sans rencontre).</a:t>
            </a:r>
          </a:p>
          <a:p>
            <a:pPr>
              <a:defRPr/>
            </a:pPr>
            <a:endParaRPr lang="fr-FR" sz="1800" dirty="0">
              <a:effectLst/>
            </a:endParaRPr>
          </a:p>
          <a:p>
            <a:pPr marL="0" indent="0">
              <a:buFont typeface="Wingdings" pitchFamily="2" charset="2"/>
              <a:buNone/>
              <a:defRPr/>
            </a:pPr>
            <a:endParaRPr lang="fr-FR" sz="2000" dirty="0">
              <a:effectLst/>
            </a:endParaRPr>
          </a:p>
          <a:p>
            <a:pPr>
              <a:defRPr/>
            </a:pPr>
            <a:endParaRPr lang="fr-FR" sz="2000" dirty="0">
              <a:effectLst/>
            </a:endParaRPr>
          </a:p>
          <a:p>
            <a:pPr>
              <a:defRPr/>
            </a:pPr>
            <a:endParaRPr lang="fr-FR" sz="2000" dirty="0"/>
          </a:p>
        </p:txBody>
      </p:sp>
      <p:pic>
        <p:nvPicPr>
          <p:cNvPr id="24580" name="Picture 2" descr="Résultat de recherche d'images pour &quot;famille du cirque picasso&quot;"/>
          <p:cNvPicPr>
            <a:picLocks noChangeAspect="1" noChangeArrowheads="1"/>
          </p:cNvPicPr>
          <p:nvPr/>
        </p:nvPicPr>
        <p:blipFill>
          <a:blip r:embed="rId2">
            <a:extLst>
              <a:ext uri="{28A0092B-C50C-407E-A947-70E740481C1C}">
                <a14:useLocalDpi xmlns:a14="http://schemas.microsoft.com/office/drawing/2010/main" val="0"/>
              </a:ext>
            </a:extLst>
          </a:blip>
          <a:srcRect l="65369" t="24384" r="10696"/>
          <a:stretch>
            <a:fillRect/>
          </a:stretch>
        </p:blipFill>
        <p:spPr bwMode="auto">
          <a:xfrm>
            <a:off x="7886982" y="476672"/>
            <a:ext cx="780767" cy="179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87686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3934</Words>
  <Application>Microsoft Office PowerPoint</Application>
  <PresentationFormat>Affichage à l'écran (4:3)</PresentationFormat>
  <Paragraphs>453</Paragraphs>
  <Slides>64</Slides>
  <Notes>0</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2</vt:i4>
      </vt:variant>
      <vt:variant>
        <vt:lpstr>Titres des diapositives</vt:lpstr>
      </vt:variant>
      <vt:variant>
        <vt:i4>64</vt:i4>
      </vt:variant>
    </vt:vector>
  </HeadingPairs>
  <TitlesOfParts>
    <vt:vector size="71" baseType="lpstr">
      <vt:lpstr>Arial</vt:lpstr>
      <vt:lpstr>Calibri</vt:lpstr>
      <vt:lpstr>Wingdings</vt:lpstr>
      <vt:lpstr>Wingdings 2</vt:lpstr>
      <vt:lpstr>Thème Office</vt:lpstr>
      <vt:lpstr>Acrobat Document</vt:lpstr>
      <vt:lpstr>Photo Editor Photo</vt:lpstr>
      <vt:lpstr> Journée CRTLA Maison des Associations Rennes, 6 octobre 2023          La vulnérabilité :       Lieu de rencontre avec le bébé,         l’enfant et l’adolescent</vt:lpstr>
      <vt:lpstr>ELOGE DU VULNERABLE Ou comment grandir dans ce monde ?</vt:lpstr>
      <vt:lpstr>Un soir d’hiver à Angers…</vt:lpstr>
      <vt:lpstr>Pourquoi la vulnérabilité ? (1)</vt:lpstr>
      <vt:lpstr>Un peu comme à Rennes…</vt:lpstr>
      <vt:lpstr>Vulnérabilité (2)</vt:lpstr>
      <vt:lpstr>Illustrations…</vt:lpstr>
      <vt:lpstr>Vulnérabilité (3)</vt:lpstr>
      <vt:lpstr>Vulnérabilité (4)</vt:lpstr>
      <vt:lpstr>Vulnérabilité (5)</vt:lpstr>
      <vt:lpstr>Vulnérabilité (6)</vt:lpstr>
      <vt:lpstr>Invulnérabilité ? </vt:lpstr>
      <vt:lpstr>                 Invulnérabilité ? </vt:lpstr>
      <vt:lpstr>Invulnérabilité ?</vt:lpstr>
      <vt:lpstr>Vulnérabilité, lieu de rencontre</vt:lpstr>
      <vt:lpstr>Parler de rencontre ?</vt:lpstr>
      <vt:lpstr>Tout au fil de la vie</vt:lpstr>
      <vt:lpstr>La rencontre</vt:lpstr>
      <vt:lpstr>La rencontre</vt:lpstr>
      <vt:lpstr>Rencontrer un bébé</vt:lpstr>
      <vt:lpstr>Rencontrer un enfant</vt:lpstr>
      <vt:lpstr>Rencontrer un adolescent</vt:lpstr>
      <vt:lpstr>Rencontres manquées ?</vt:lpstr>
      <vt:lpstr>Le secret d’Inès</vt:lpstr>
      <vt:lpstr>Mauvaise rencontre ?</vt:lpstr>
      <vt:lpstr> Rencontres</vt:lpstr>
      <vt:lpstr>Pierre</vt:lpstr>
      <vt:lpstr>Une demande de consultation</vt:lpstr>
      <vt:lpstr>Au fil des consultations</vt:lpstr>
      <vt:lpstr>Au fil des consultations</vt:lpstr>
      <vt:lpstr>Présentation PowerPoint</vt:lpstr>
      <vt:lpstr>Fin de psychothérapie</vt:lpstr>
      <vt:lpstr> Louise</vt:lpstr>
      <vt:lpstr>« Elle est moche !»</vt:lpstr>
      <vt:lpstr>Au cours du suivi psychothérapique</vt:lpstr>
      <vt:lpstr>Entre histoire et destinée</vt:lpstr>
      <vt:lpstr>L’histoire n’est jamais finie…</vt:lpstr>
      <vt:lpstr>Jules</vt:lpstr>
      <vt:lpstr>L’histoire de Jules</vt:lpstr>
      <vt:lpstr>Les histoires de Jules</vt:lpstr>
      <vt:lpstr>Suite…</vt:lpstr>
      <vt:lpstr>Des accidents, des heurts…             Envahissant !           Jusque sur mon observation</vt:lpstr>
      <vt:lpstr>Suite…</vt:lpstr>
      <vt:lpstr>Evolution…</vt:lpstr>
      <vt:lpstr>Anna</vt:lpstr>
      <vt:lpstr>Anna et le secret de famille</vt:lpstr>
      <vt:lpstr>Présentation PowerPoint</vt:lpstr>
      <vt:lpstr>Secrets…</vt:lpstr>
      <vt:lpstr>Conners, bilan neuropsychologique…</vt:lpstr>
      <vt:lpstr>La révélation…</vt:lpstr>
      <vt:lpstr>Arthur</vt:lpstr>
      <vt:lpstr>Un bon petit diable !</vt:lpstr>
      <vt:lpstr>Et bien d’autres histoires</vt:lpstr>
      <vt:lpstr>Une histoire (vraie), connue de nous tous </vt:lpstr>
      <vt:lpstr>Et la rencontre des parents ?</vt:lpstr>
      <vt:lpstr>   Dans notre rencontre avec le parent :   Des résonnances avec l’autre </vt:lpstr>
      <vt:lpstr> Et la question du diagnostic ? Vulnérabilité et troubles des apprentissages  </vt:lpstr>
      <vt:lpstr>Parler de diagnostic ?</vt:lpstr>
      <vt:lpstr>La question du diagnostic</vt:lpstr>
      <vt:lpstr>Et dans le soin ? </vt:lpstr>
      <vt:lpstr> Ainsi, les apprentissages sont le fruit  d’une rencontre avec le psychisme de l’Autre     Pas d’apprentissage sans relation d’apprentissage</vt:lpstr>
      <vt:lpstr>De quelques réflexions…</vt:lpstr>
      <vt:lpstr>Eloge du vulnérable ?   Quoi de plus vulnérable qu’un sourire ?  C’est parce que nous sommes vulnérables que nous faisons des rencontres. La rencontre n’est pas le soin… Mais elle en constitue le point de départ. La rencontre, finalement, je ne sais pas ce que c’est…  «Toute théorie se tait et s’évanouit au lit du malade » (C. Bernard)   Alors, gardons des zones d’ombre,    Il y aura toujours de l’indicible dans la rencontre… </vt:lpstr>
      <vt:lpstr>      Monia Touiss  Merci de votre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Journée CRTLA Maison des Associations Rennes, 6 octobre 2023       Vulnérabilité : le point de vue du                           pédopsychiatre</dc:title>
  <dc:creator>philippe</dc:creator>
  <cp:lastModifiedBy>Philippe DUVERGER</cp:lastModifiedBy>
  <cp:revision>167</cp:revision>
  <cp:lastPrinted>2023-10-02T09:51:40Z</cp:lastPrinted>
  <dcterms:created xsi:type="dcterms:W3CDTF">2023-06-18T08:15:03Z</dcterms:created>
  <dcterms:modified xsi:type="dcterms:W3CDTF">2023-10-05T22:03:23Z</dcterms:modified>
</cp:coreProperties>
</file>