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2" r:id="rId4"/>
    <p:sldId id="259" r:id="rId5"/>
    <p:sldId id="258" r:id="rId6"/>
    <p:sldId id="263" r:id="rId7"/>
    <p:sldId id="261" r:id="rId8"/>
    <p:sldId id="264" r:id="rId9"/>
    <p:sldId id="260"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38"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EBD41D-B4A2-4C21-AD03-4253F7377F0E}" type="datetimeFigureOut">
              <a:rPr lang="fr-FR" smtClean="0"/>
              <a:t>06/10/2023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545CA-DC28-4C4D-A7C9-CF78CF765EFA}" type="slidenum">
              <a:rPr lang="fr-FR" smtClean="0"/>
              <a:t>‹N°›</a:t>
            </a:fld>
            <a:endParaRPr lang="fr-FR"/>
          </a:p>
        </p:txBody>
      </p:sp>
    </p:spTree>
    <p:extLst>
      <p:ext uri="{BB962C8B-B14F-4D97-AF65-F5344CB8AC3E}">
        <p14:creationId xmlns:p14="http://schemas.microsoft.com/office/powerpoint/2010/main" val="3557645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solidFill>
                  <a:srgbClr val="FFFFFF"/>
                </a:solidFill>
              </a:rPr>
              <a:t>Système scolaire massifié ≠ démocratisé</a:t>
            </a:r>
          </a:p>
          <a:p>
            <a:pPr lvl="1"/>
            <a:r>
              <a:rPr lang="fr-FR" dirty="0" smtClean="0">
                <a:solidFill>
                  <a:srgbClr val="FFFFFF"/>
                </a:solidFill>
              </a:rPr>
              <a:t>allongement durée études mais inégalités internes aux filières, filières socialement distribuées </a:t>
            </a:r>
          </a:p>
          <a:p>
            <a:pPr lvl="1"/>
            <a:r>
              <a:rPr lang="fr-FR" dirty="0" smtClean="0">
                <a:solidFill>
                  <a:srgbClr val="FFFFFF"/>
                </a:solidFill>
              </a:rPr>
              <a:t>« démocratisation ségrégative » (Merle, 2000)</a:t>
            </a:r>
          </a:p>
          <a:p>
            <a:r>
              <a:rPr lang="fr-FR" dirty="0" smtClean="0">
                <a:solidFill>
                  <a:srgbClr val="FFFFFF"/>
                </a:solidFill>
              </a:rPr>
              <a:t>« </a:t>
            </a:r>
            <a:r>
              <a:rPr lang="fr-FR" dirty="0" smtClean="0"/>
              <a:t>graves et durables difficultés scolaires » (https://www.service-public.fr/particuliers/vosdroits/F32752) </a:t>
            </a:r>
            <a:endParaRPr lang="fr-FR" dirty="0" smtClean="0">
              <a:solidFill>
                <a:srgbClr val="FFFFFF"/>
              </a:solidFill>
            </a:endParaRPr>
          </a:p>
          <a:p>
            <a:endParaRPr lang="fr-FR" dirty="0"/>
          </a:p>
        </p:txBody>
      </p:sp>
      <p:sp>
        <p:nvSpPr>
          <p:cNvPr id="4" name="Espace réservé du numéro de diapositive 3"/>
          <p:cNvSpPr>
            <a:spLocks noGrp="1"/>
          </p:cNvSpPr>
          <p:nvPr>
            <p:ph type="sldNum" sz="quarter" idx="10"/>
          </p:nvPr>
        </p:nvSpPr>
        <p:spPr/>
        <p:txBody>
          <a:bodyPr/>
          <a:lstStyle/>
          <a:p>
            <a:fld id="{80DF96BE-5D35-4D3D-9248-9062448AE1BC}" type="slidenum">
              <a:rPr lang="fr-FR" smtClean="0">
                <a:solidFill>
                  <a:prstClr val="black"/>
                </a:solidFill>
              </a:rPr>
              <a:pPr/>
              <a:t>5</a:t>
            </a:fld>
            <a:endParaRPr lang="fr-FR">
              <a:solidFill>
                <a:prstClr val="black"/>
              </a:solidFill>
            </a:endParaRPr>
          </a:p>
        </p:txBody>
      </p:sp>
    </p:spTree>
    <p:extLst>
      <p:ext uri="{BB962C8B-B14F-4D97-AF65-F5344CB8AC3E}">
        <p14:creationId xmlns:p14="http://schemas.microsoft.com/office/powerpoint/2010/main" val="769492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Espace réservé de l'image des diapositives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dirty="0" smtClean="0">
                <a:latin typeface="Times New Roman" pitchFamily="18" charset="0"/>
                <a:cs typeface="Times New Roman" pitchFamily="18" charset="0"/>
              </a:rPr>
              <a:t>ECHANTILLONS DE DISCOURS D’enfants et adolescents </a:t>
            </a:r>
            <a:r>
              <a:rPr lang="fr-FR" altLang="fr-FR" dirty="0" smtClean="0">
                <a:latin typeface="Times New Roman" pitchFamily="18" charset="0"/>
                <a:cs typeface="Times New Roman" pitchFamily="18" charset="0"/>
                <a:sym typeface="Wingdings" panose="05000000000000000000" pitchFamily="2" charset="2"/>
              </a:rPr>
              <a:t> analyse approfondie du discours</a:t>
            </a:r>
            <a:r>
              <a:rPr lang="fr-FR" altLang="fr-FR" baseline="0" dirty="0" smtClean="0">
                <a:latin typeface="Times New Roman" pitchFamily="18" charset="0"/>
                <a:cs typeface="Times New Roman" pitchFamily="18" charset="0"/>
                <a:sym typeface="Wingdings" panose="05000000000000000000" pitchFamily="2" charset="2"/>
              </a:rPr>
              <a:t> en fonction des classes sociales (années 1970) </a:t>
            </a:r>
            <a:endParaRPr lang="fr-FR" altLang="fr-FR" dirty="0" smtClean="0">
              <a:latin typeface="Times New Roman" pitchFamily="18" charset="0"/>
              <a:cs typeface="Times New Roman" pitchFamily="18" charset="0"/>
            </a:endParaRPr>
          </a:p>
          <a:p>
            <a:endParaRPr lang="fr-FR" altLang="fr-FR" dirty="0" smtClean="0">
              <a:latin typeface="Times New Roman" pitchFamily="18" charset="0"/>
              <a:cs typeface="Times New Roman" pitchFamily="18" charset="0"/>
            </a:endParaRPr>
          </a:p>
          <a:p>
            <a:r>
              <a:rPr lang="fr-FR" altLang="fr-FR" dirty="0" smtClean="0">
                <a:latin typeface="Times New Roman" pitchFamily="18" charset="0"/>
                <a:cs typeface="Times New Roman" pitchFamily="18" charset="0"/>
              </a:rPr>
              <a:t>Théorie qui s’accorde avec celle de Bourdieu et </a:t>
            </a:r>
            <a:r>
              <a:rPr lang="fr-FR" altLang="fr-FR" dirty="0" err="1" smtClean="0">
                <a:latin typeface="Times New Roman" pitchFamily="18" charset="0"/>
                <a:cs typeface="Times New Roman" pitchFamily="18" charset="0"/>
              </a:rPr>
              <a:t>Passeron</a:t>
            </a:r>
            <a:r>
              <a:rPr lang="fr-FR" altLang="fr-FR" dirty="0" smtClean="0">
                <a:latin typeface="Times New Roman" pitchFamily="18" charset="0"/>
                <a:cs typeface="Times New Roman" pitchFamily="18" charset="0"/>
              </a:rPr>
              <a:t> mais qui a l’avantage d’aller creuser en profondeur comment</a:t>
            </a:r>
            <a:r>
              <a:rPr lang="fr-FR" altLang="fr-FR" baseline="0" dirty="0" smtClean="0">
                <a:latin typeface="Times New Roman" pitchFamily="18" charset="0"/>
                <a:cs typeface="Times New Roman" pitchFamily="18" charset="0"/>
              </a:rPr>
              <a:t> ça fonctionne (ouvre la boite noire école)</a:t>
            </a:r>
            <a:endParaRPr lang="fr-FR" altLang="fr-FR" dirty="0" smtClean="0">
              <a:latin typeface="Times New Roman" pitchFamily="18" charset="0"/>
              <a:cs typeface="Times New Roman" pitchFamily="18" charset="0"/>
            </a:endParaRPr>
          </a:p>
          <a:p>
            <a:r>
              <a:rPr lang="fr-FR" altLang="fr-FR" dirty="0" smtClean="0">
                <a:latin typeface="Times New Roman" pitchFamily="18" charset="0"/>
                <a:cs typeface="Times New Roman" pitchFamily="18" charset="0"/>
              </a:rPr>
              <a:t>Expérience réalisée</a:t>
            </a:r>
            <a:r>
              <a:rPr lang="fr-FR" altLang="fr-FR" baseline="0" dirty="0" smtClean="0">
                <a:latin typeface="Times New Roman" pitchFamily="18" charset="0"/>
                <a:cs typeface="Times New Roman" pitchFamily="18" charset="0"/>
              </a:rPr>
              <a:t> par Bernstein et relatée &amp; analysée par </a:t>
            </a:r>
            <a:r>
              <a:rPr lang="fr-FR" altLang="fr-FR" baseline="0" dirty="0" err="1" smtClean="0">
                <a:latin typeface="Times New Roman" pitchFamily="18" charset="0"/>
                <a:cs typeface="Times New Roman" pitchFamily="18" charset="0"/>
              </a:rPr>
              <a:t>alain</a:t>
            </a:r>
            <a:r>
              <a:rPr lang="fr-FR" altLang="fr-FR" baseline="0" dirty="0" smtClean="0">
                <a:latin typeface="Times New Roman" pitchFamily="18" charset="0"/>
                <a:cs typeface="Times New Roman" pitchFamily="18" charset="0"/>
              </a:rPr>
              <a:t> Léger : « </a:t>
            </a:r>
            <a:r>
              <a:rPr lang="fr-FR" altLang="fr-FR" i="1" dirty="0" smtClean="0">
                <a:latin typeface="Times New Roman" pitchFamily="18" charset="0"/>
                <a:cs typeface="Times New Roman" pitchFamily="18" charset="0"/>
              </a:rPr>
              <a:t>La comparaison des deux histoires montre bien les différences que l'on a citées plus haut : utilisation du vocabulaire, des phrases, construction des propositions, précision du vocabulaire, etc...</a:t>
            </a:r>
          </a:p>
          <a:p>
            <a:r>
              <a:rPr lang="fr-FR" altLang="fr-FR" i="1" dirty="0" smtClean="0">
                <a:latin typeface="Times New Roman" pitchFamily="18" charset="0"/>
                <a:cs typeface="Times New Roman" pitchFamily="18" charset="0"/>
              </a:rPr>
              <a:t>Mais l'opposition essentielle tient à ceci : dans la première histoire (langage formel), l'histoire se comprend en elle-même, à la simple audition. Aucun support matériel n'est nécessaire à la compréhension. Au contraire, le deuxième récit est incompréhensible à la seule audition si l'on ne connaît pas le support qui l'a provoqué.</a:t>
            </a:r>
          </a:p>
          <a:p>
            <a:r>
              <a:rPr lang="fr-FR" altLang="fr-FR" i="1" dirty="0" smtClean="0">
                <a:latin typeface="Times New Roman" pitchFamily="18" charset="0"/>
                <a:cs typeface="Times New Roman" pitchFamily="18" charset="0"/>
              </a:rPr>
              <a:t>Le premier récit est indépendant de la situation qui lui a donné naissance, le second dépend étroitement de son contexte. Le discours du premier enfant est de type universaliste (il tend vers l'abstrait), celui du deuxième enfant est de type particulariste (il reste attaché aux seuls détails qui l'ont motivé)</a:t>
            </a:r>
            <a:r>
              <a:rPr lang="fr-FR" altLang="fr-FR" dirty="0" smtClean="0">
                <a:latin typeface="Times New Roman" pitchFamily="18" charset="0"/>
                <a:cs typeface="Times New Roman" pitchFamily="18" charset="0"/>
              </a:rPr>
              <a:t> ».</a:t>
            </a:r>
          </a:p>
          <a:p>
            <a:r>
              <a:rPr lang="fr-FR" altLang="fr-FR" dirty="0" smtClean="0">
                <a:latin typeface="Times New Roman" pitchFamily="18" charset="0"/>
                <a:cs typeface="Times New Roman" pitchFamily="18" charset="0"/>
              </a:rPr>
              <a:t>Le discours des catégories supérieures se présente donc comme détaché des éléments concrets qui le suscitent. Il pourra s'y rattacher grâce à des conjonctions, des prépositions, des propositions subordonnées, mais son intention générale est d'être un discours en tant que tel.</a:t>
            </a:r>
          </a:p>
          <a:p>
            <a:r>
              <a:rPr lang="fr-FR" altLang="fr-FR" dirty="0" smtClean="0">
                <a:latin typeface="Times New Roman" pitchFamily="18" charset="0"/>
                <a:cs typeface="Times New Roman" pitchFamily="18" charset="0"/>
              </a:rPr>
              <a:t>Inversement, le discours des classes populaires est un discours matérialiste qui ne se dégage que rarement du fait précis qui le motive. Il ne prétend pas à l'énoncé de faits permanents mais de faits concrets. Il s'agit donc d'un langage descriptif, sans concepts analytiques, alors que le langage formel accroît la sensibilité aux distinctions, aux précisions, avec une tendance à l'abstraction.</a:t>
            </a:r>
          </a:p>
          <a:p>
            <a:r>
              <a:rPr lang="fr-FR" altLang="fr-FR" dirty="0" smtClean="0">
                <a:latin typeface="Times New Roman" pitchFamily="18" charset="0"/>
                <a:cs typeface="Times New Roman" pitchFamily="18" charset="0"/>
              </a:rPr>
              <a:t>Or, le langage de l'école est un langage formel. On comprend dès lors qu'un enfant des catégories populaires se trouve limité, dès son apprentissage de la langue, à un type de concepts descriptifs, ce qui limite le nombre et le genre de stimuli auxquels on lui apprend à répondre.</a:t>
            </a:r>
          </a:p>
          <a:p>
            <a:r>
              <a:rPr lang="fr-FR" altLang="fr-FR" dirty="0" smtClean="0">
                <a:latin typeface="Times New Roman" pitchFamily="18" charset="0"/>
                <a:cs typeface="Times New Roman" pitchFamily="18" charset="0"/>
              </a:rPr>
              <a:t>A cela, il faut ajouter que l'enfant apprend, avec le langage, une structure sociale et l'intériorise dans le même processus.</a:t>
            </a:r>
          </a:p>
          <a:p>
            <a:endParaRPr lang="fr-FR" altLang="fr-FR" dirty="0" smtClean="0">
              <a:latin typeface="Times New Roman" pitchFamily="18" charset="0"/>
              <a:cs typeface="Times New Roman" pitchFamily="18" charset="0"/>
            </a:endParaRPr>
          </a:p>
        </p:txBody>
      </p:sp>
      <p:sp>
        <p:nvSpPr>
          <p:cNvPr id="12698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01785" indent="-266649">
              <a:defRPr>
                <a:solidFill>
                  <a:schemeClr val="tx1"/>
                </a:solidFill>
                <a:latin typeface="Arial" charset="0"/>
                <a:cs typeface="Arial" charset="0"/>
              </a:defRPr>
            </a:lvl2pPr>
            <a:lvl3pPr marL="1082712" indent="-212441">
              <a:defRPr>
                <a:solidFill>
                  <a:schemeClr val="tx1"/>
                </a:solidFill>
                <a:latin typeface="Arial" charset="0"/>
                <a:cs typeface="Arial" charset="0"/>
              </a:defRPr>
            </a:lvl3pPr>
            <a:lvl4pPr marL="1517847" indent="-212441">
              <a:defRPr>
                <a:solidFill>
                  <a:schemeClr val="tx1"/>
                </a:solidFill>
                <a:latin typeface="Arial" charset="0"/>
                <a:cs typeface="Arial" charset="0"/>
              </a:defRPr>
            </a:lvl4pPr>
            <a:lvl5pPr marL="1952984" indent="-212441">
              <a:defRPr>
                <a:solidFill>
                  <a:schemeClr val="tx1"/>
                </a:solidFill>
                <a:latin typeface="Arial" charset="0"/>
                <a:cs typeface="Arial" charset="0"/>
              </a:defRPr>
            </a:lvl5pPr>
            <a:lvl6pPr marL="2374934" indent="-212441" eaLnBrk="0" fontAlgn="base" hangingPunct="0">
              <a:spcBef>
                <a:spcPct val="0"/>
              </a:spcBef>
              <a:spcAft>
                <a:spcPct val="0"/>
              </a:spcAft>
              <a:defRPr>
                <a:solidFill>
                  <a:schemeClr val="tx1"/>
                </a:solidFill>
                <a:latin typeface="Arial" charset="0"/>
                <a:cs typeface="Arial" charset="0"/>
              </a:defRPr>
            </a:lvl6pPr>
            <a:lvl7pPr marL="2796884" indent="-212441" eaLnBrk="0" fontAlgn="base" hangingPunct="0">
              <a:spcBef>
                <a:spcPct val="0"/>
              </a:spcBef>
              <a:spcAft>
                <a:spcPct val="0"/>
              </a:spcAft>
              <a:defRPr>
                <a:solidFill>
                  <a:schemeClr val="tx1"/>
                </a:solidFill>
                <a:latin typeface="Arial" charset="0"/>
                <a:cs typeface="Arial" charset="0"/>
              </a:defRPr>
            </a:lvl7pPr>
            <a:lvl8pPr marL="3218833" indent="-212441" eaLnBrk="0" fontAlgn="base" hangingPunct="0">
              <a:spcBef>
                <a:spcPct val="0"/>
              </a:spcBef>
              <a:spcAft>
                <a:spcPct val="0"/>
              </a:spcAft>
              <a:defRPr>
                <a:solidFill>
                  <a:schemeClr val="tx1"/>
                </a:solidFill>
                <a:latin typeface="Arial" charset="0"/>
                <a:cs typeface="Arial" charset="0"/>
              </a:defRPr>
            </a:lvl8pPr>
            <a:lvl9pPr marL="3640783" indent="-212441" eaLnBrk="0" fontAlgn="base" hangingPunct="0">
              <a:spcBef>
                <a:spcPct val="0"/>
              </a:spcBef>
              <a:spcAft>
                <a:spcPct val="0"/>
              </a:spcAft>
              <a:defRPr>
                <a:solidFill>
                  <a:schemeClr val="tx1"/>
                </a:solidFill>
                <a:latin typeface="Arial" charset="0"/>
                <a:cs typeface="Arial" charset="0"/>
              </a:defRPr>
            </a:lvl9pPr>
          </a:lstStyle>
          <a:p>
            <a:fld id="{EF84D51C-3A8F-4113-8F7C-562C37D95AC1}" type="slidenum">
              <a:rPr lang="fr-FR" altLang="fr-FR" smtClean="0">
                <a:solidFill>
                  <a:prstClr val="black"/>
                </a:solidFill>
                <a:latin typeface="Calibri" pitchFamily="34" charset="0"/>
              </a:rPr>
              <a:pPr/>
              <a:t>7</a:t>
            </a:fld>
            <a:endParaRPr lang="fr-FR" altLang="fr-FR" smtClean="0">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smtClean="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9E1CE81-4CD8-4388-B78E-E7499F12998B}"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81DF5B-1C8F-4BE6-83A5-4EE22E66F4DA}"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9E1CE81-4CD8-4388-B78E-E7499F12998B}"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81DF5B-1C8F-4BE6-83A5-4EE22E66F4D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9E1CE81-4CD8-4388-B78E-E7499F12998B}"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81DF5B-1C8F-4BE6-83A5-4EE22E66F4D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9E1CE81-4CD8-4388-B78E-E7499F12998B}"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81DF5B-1C8F-4BE6-83A5-4EE22E66F4D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9E1CE81-4CD8-4388-B78E-E7499F12998B}" type="datetimeFigureOut">
              <a:rPr lang="fr-FR" smtClean="0"/>
              <a:t>06/10/2023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81DF5B-1C8F-4BE6-83A5-4EE22E66F4DA}"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9E1CE81-4CD8-4388-B78E-E7499F12998B}"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81DF5B-1C8F-4BE6-83A5-4EE22E66F4D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9E1CE81-4CD8-4388-B78E-E7499F12998B}" type="datetimeFigureOut">
              <a:rPr lang="fr-FR" smtClean="0"/>
              <a:t>06/10/2023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C81DF5B-1C8F-4BE6-83A5-4EE22E66F4DA}"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9E1CE81-4CD8-4388-B78E-E7499F12998B}" type="datetimeFigureOut">
              <a:rPr lang="fr-FR" smtClean="0"/>
              <a:t>06/10/2023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C81DF5B-1C8F-4BE6-83A5-4EE22E66F4D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1CE81-4CD8-4388-B78E-E7499F12998B}" type="datetimeFigureOut">
              <a:rPr lang="fr-FR" smtClean="0"/>
              <a:t>06/10/2023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C81DF5B-1C8F-4BE6-83A5-4EE22E66F4D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9E1CE81-4CD8-4388-B78E-E7499F12998B}"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81DF5B-1C8F-4BE6-83A5-4EE22E66F4DA}"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9E1CE81-4CD8-4388-B78E-E7499F12998B}" type="datetimeFigureOut">
              <a:rPr lang="fr-FR" smtClean="0"/>
              <a:t>06/10/2023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81DF5B-1C8F-4BE6-83A5-4EE22E66F4D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9E1CE81-4CD8-4388-B78E-E7499F12998B}" type="datetimeFigureOut">
              <a:rPr lang="fr-FR" smtClean="0"/>
              <a:t>06/10/2023</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C81DF5B-1C8F-4BE6-83A5-4EE22E66F4D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r"/>
            <a:r>
              <a:rPr lang="fr-FR" sz="3600" b="1" dirty="0" smtClean="0"/>
              <a:t>Journée de formation « facteurs de vulnérabilités TSA » </a:t>
            </a:r>
            <a:br>
              <a:rPr lang="fr-FR" sz="3600" b="1" dirty="0" smtClean="0"/>
            </a:br>
            <a:r>
              <a:rPr lang="fr-FR" sz="3600" b="1" dirty="0" smtClean="0"/>
              <a:t>Perspectives depuis la sociologie</a:t>
            </a:r>
            <a:endParaRPr lang="fr-FR" sz="3600" b="1" dirty="0"/>
          </a:p>
        </p:txBody>
      </p:sp>
      <p:sp>
        <p:nvSpPr>
          <p:cNvPr id="3" name="Sous-titre 2"/>
          <p:cNvSpPr>
            <a:spLocks noGrp="1"/>
          </p:cNvSpPr>
          <p:nvPr>
            <p:ph type="subTitle" idx="1"/>
          </p:nvPr>
        </p:nvSpPr>
        <p:spPr>
          <a:xfrm>
            <a:off x="755576" y="4509120"/>
            <a:ext cx="6400800" cy="1752600"/>
          </a:xfrm>
        </p:spPr>
        <p:txBody>
          <a:bodyPr/>
          <a:lstStyle/>
          <a:p>
            <a:r>
              <a:rPr lang="fr-FR" dirty="0" smtClean="0"/>
              <a:t>Lila Le </a:t>
            </a:r>
            <a:r>
              <a:rPr lang="fr-FR" dirty="0" err="1" smtClean="0"/>
              <a:t>Trividic</a:t>
            </a:r>
            <a:r>
              <a:rPr lang="fr-FR" dirty="0" smtClean="0"/>
              <a:t> </a:t>
            </a:r>
            <a:r>
              <a:rPr lang="fr-FR" dirty="0" err="1" smtClean="0"/>
              <a:t>Harrache</a:t>
            </a:r>
            <a:endParaRPr lang="fr-FR" dirty="0" smtClean="0"/>
          </a:p>
          <a:p>
            <a:r>
              <a:rPr lang="fr-FR" dirty="0" smtClean="0"/>
              <a:t>MCF sociologie, UBO/</a:t>
            </a:r>
            <a:r>
              <a:rPr lang="fr-FR" dirty="0" err="1" smtClean="0"/>
              <a:t>Labers</a:t>
            </a:r>
            <a:endParaRPr lang="fr-FR" dirty="0"/>
          </a:p>
        </p:txBody>
      </p:sp>
    </p:spTree>
    <p:extLst>
      <p:ext uri="{BB962C8B-B14F-4D97-AF65-F5344CB8AC3E}">
        <p14:creationId xmlns:p14="http://schemas.microsoft.com/office/powerpoint/2010/main" val="3441944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555" t="13195" r="10555" b="21770"/>
          <a:stretch/>
        </p:blipFill>
        <p:spPr bwMode="auto">
          <a:xfrm>
            <a:off x="2123728" y="1340768"/>
            <a:ext cx="489585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905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Plan de l’intervention</a:t>
            </a:r>
            <a:endParaRPr lang="fr-FR" b="1" dirty="0"/>
          </a:p>
        </p:txBody>
      </p:sp>
      <p:sp>
        <p:nvSpPr>
          <p:cNvPr id="3" name="Espace réservé du contenu 2"/>
          <p:cNvSpPr>
            <a:spLocks noGrp="1"/>
          </p:cNvSpPr>
          <p:nvPr>
            <p:ph idx="1"/>
          </p:nvPr>
        </p:nvSpPr>
        <p:spPr>
          <a:xfrm>
            <a:off x="457200" y="1412776"/>
            <a:ext cx="8507288" cy="5256584"/>
          </a:xfrm>
        </p:spPr>
        <p:txBody>
          <a:bodyPr>
            <a:normAutofit/>
          </a:bodyPr>
          <a:lstStyle/>
          <a:p>
            <a:pPr marL="514350" indent="-514350">
              <a:spcAft>
                <a:spcPts val="1200"/>
              </a:spcAft>
              <a:buAutoNum type="arabicPeriod"/>
            </a:pPr>
            <a:r>
              <a:rPr lang="fr-FR" sz="2800" dirty="0" smtClean="0"/>
              <a:t>Quelques évolutions macrosociales qui renseignent sur l’attention accrue aux troubles des apprentissages </a:t>
            </a:r>
            <a:r>
              <a:rPr lang="fr-FR" sz="2800" dirty="0"/>
              <a:t>(et leur précocité</a:t>
            </a:r>
            <a:r>
              <a:rPr lang="fr-FR" sz="2800" dirty="0" smtClean="0"/>
              <a:t>)</a:t>
            </a:r>
          </a:p>
          <a:p>
            <a:pPr marL="514350" indent="-514350">
              <a:buFont typeface="+mj-lt"/>
              <a:buAutoNum type="arabicPeriod"/>
            </a:pPr>
            <a:r>
              <a:rPr lang="fr-FR" sz="2800" dirty="0" smtClean="0"/>
              <a:t>La </a:t>
            </a:r>
            <a:r>
              <a:rPr lang="fr-FR" sz="2800" dirty="0"/>
              <a:t>dimension sociale des </a:t>
            </a:r>
            <a:r>
              <a:rPr lang="fr-FR" sz="2800" dirty="0" smtClean="0"/>
              <a:t>vulnérabilités</a:t>
            </a:r>
            <a:endParaRPr lang="fr-FR" sz="2800" dirty="0"/>
          </a:p>
          <a:p>
            <a:pPr marL="914400" lvl="1" indent="-514350"/>
            <a:r>
              <a:rPr lang="fr-FR" sz="2400" dirty="0" smtClean="0"/>
              <a:t>Réforme des méthodes d’apprentissage de la lecture</a:t>
            </a:r>
          </a:p>
          <a:p>
            <a:pPr marL="914400" lvl="1" indent="-514350"/>
            <a:r>
              <a:rPr lang="fr-FR" sz="2400" dirty="0" smtClean="0"/>
              <a:t>Situations d’apprentissage et malentendus </a:t>
            </a:r>
            <a:r>
              <a:rPr lang="fr-FR" sz="2400" dirty="0" err="1" smtClean="0"/>
              <a:t>socio-cognitifs</a:t>
            </a:r>
            <a:endParaRPr lang="fr-FR" sz="2400" dirty="0" smtClean="0"/>
          </a:p>
          <a:p>
            <a:pPr marL="914400" lvl="1" indent="-514350"/>
            <a:r>
              <a:rPr lang="fr-FR" sz="2400" dirty="0" smtClean="0"/>
              <a:t>Usages sociaux des diagnostics</a:t>
            </a:r>
          </a:p>
          <a:p>
            <a:pPr marL="914400" lvl="1" indent="-514350"/>
            <a:r>
              <a:rPr lang="fr-FR" sz="2400" dirty="0" smtClean="0"/>
              <a:t>Configurations de soins </a:t>
            </a:r>
          </a:p>
          <a:p>
            <a:pPr marL="0" indent="0">
              <a:buNone/>
            </a:pPr>
            <a:endParaRPr lang="fr-FR" sz="2800" dirty="0" smtClean="0"/>
          </a:p>
          <a:p>
            <a:pPr marL="0" indent="0">
              <a:buNone/>
            </a:pPr>
            <a:endParaRPr lang="fr-FR" sz="2800" dirty="0"/>
          </a:p>
        </p:txBody>
      </p:sp>
    </p:spTree>
    <p:extLst>
      <p:ext uri="{BB962C8B-B14F-4D97-AF65-F5344CB8AC3E}">
        <p14:creationId xmlns:p14="http://schemas.microsoft.com/office/powerpoint/2010/main" val="3074868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8280920" cy="6336704"/>
          </a:xfrm>
          <a:prstGeom prst="rect">
            <a:avLst/>
          </a:prstGeom>
          <a:noFill/>
          <a:ln>
            <a:noFill/>
          </a:ln>
        </p:spPr>
      </p:pic>
      <p:sp>
        <p:nvSpPr>
          <p:cNvPr id="2" name="Espace réservé du contenu 1"/>
          <p:cNvSpPr>
            <a:spLocks noGrp="1"/>
          </p:cNvSpPr>
          <p:nvPr>
            <p:ph idx="1"/>
          </p:nvPr>
        </p:nvSpPr>
        <p:spPr>
          <a:xfrm>
            <a:off x="1403648" y="6306905"/>
            <a:ext cx="8229600" cy="562067"/>
          </a:xfrm>
        </p:spPr>
        <p:txBody>
          <a:bodyPr>
            <a:normAutofit fontScale="55000" lnSpcReduction="20000"/>
          </a:bodyPr>
          <a:lstStyle/>
          <a:p>
            <a:r>
              <a:rPr lang="fr-FR" dirty="0" smtClean="0"/>
              <a:t>Source : </a:t>
            </a:r>
            <a:r>
              <a:rPr lang="fr-FR" dirty="0"/>
              <a:t>« La massification scolaire sous la Ve République. Une mise en perspective des Statistiques de l’’Education nationale (1958-2014) » </a:t>
            </a:r>
            <a:r>
              <a:rPr lang="fr-FR" dirty="0" err="1"/>
              <a:t>Defresne</a:t>
            </a:r>
            <a:r>
              <a:rPr lang="fr-FR" dirty="0"/>
              <a:t> F. et </a:t>
            </a:r>
            <a:r>
              <a:rPr lang="fr-FR" dirty="0" err="1"/>
              <a:t>Krop</a:t>
            </a:r>
            <a:r>
              <a:rPr lang="fr-FR" dirty="0"/>
              <a:t> J., </a:t>
            </a:r>
            <a:r>
              <a:rPr lang="fr-FR" i="1" dirty="0"/>
              <a:t>Education &amp; Formations</a:t>
            </a:r>
            <a:r>
              <a:rPr lang="fr-FR" dirty="0"/>
              <a:t> n°91, Septembre 2016. </a:t>
            </a:r>
          </a:p>
        </p:txBody>
      </p:sp>
    </p:spTree>
    <p:extLst>
      <p:ext uri="{BB962C8B-B14F-4D97-AF65-F5344CB8AC3E}">
        <p14:creationId xmlns:p14="http://schemas.microsoft.com/office/powerpoint/2010/main" val="213747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979" y="-64552"/>
            <a:ext cx="8826510" cy="1477328"/>
          </a:xfrm>
          <a:noFill/>
        </p:spPr>
        <p:txBody>
          <a:bodyPr>
            <a:normAutofit/>
          </a:bodyPr>
          <a:lstStyle/>
          <a:p>
            <a:r>
              <a:rPr lang="fr-FR" sz="3600" b="1" dirty="0" smtClean="0"/>
              <a:t>Malgré la massification, de fortes inégalités scolaires </a:t>
            </a:r>
            <a:endParaRPr lang="fr-FR" sz="3600" b="1" dirty="0"/>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58" y="1412776"/>
            <a:ext cx="9138270" cy="43924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ZoneTexte 7"/>
          <p:cNvSpPr txBox="1"/>
          <p:nvPr/>
        </p:nvSpPr>
        <p:spPr>
          <a:xfrm>
            <a:off x="251521" y="1146230"/>
            <a:ext cx="8712968" cy="338554"/>
          </a:xfrm>
          <a:prstGeom prst="rect">
            <a:avLst/>
          </a:prstGeom>
          <a:solidFill>
            <a:schemeClr val="accent2"/>
          </a:solidFill>
        </p:spPr>
        <p:txBody>
          <a:bodyPr wrap="square" rtlCol="0">
            <a:spAutoFit/>
          </a:bodyPr>
          <a:lstStyle/>
          <a:p>
            <a:r>
              <a:rPr lang="fr-FR" altLang="fr-FR" sz="1600" b="1" dirty="0">
                <a:solidFill>
                  <a:prstClr val="white"/>
                </a:solidFill>
              </a:rPr>
              <a:t>Origine sociale des élèves et </a:t>
            </a:r>
            <a:r>
              <a:rPr lang="fr-FR" altLang="fr-FR" sz="1600" b="1" dirty="0" smtClean="0">
                <a:solidFill>
                  <a:prstClr val="white"/>
                </a:solidFill>
              </a:rPr>
              <a:t>étudiant.es </a:t>
            </a:r>
            <a:r>
              <a:rPr lang="fr-FR" altLang="fr-FR" sz="1600" b="1" dirty="0">
                <a:solidFill>
                  <a:prstClr val="white"/>
                </a:solidFill>
              </a:rPr>
              <a:t>dans les </a:t>
            </a:r>
            <a:r>
              <a:rPr lang="fr-FR" altLang="fr-FR" sz="1600" b="1" dirty="0" smtClean="0">
                <a:solidFill>
                  <a:prstClr val="white"/>
                </a:solidFill>
              </a:rPr>
              <a:t>principales </a:t>
            </a:r>
            <a:r>
              <a:rPr lang="fr-FR" altLang="fr-FR" sz="1600" b="1" dirty="0">
                <a:solidFill>
                  <a:prstClr val="white"/>
                </a:solidFill>
              </a:rPr>
              <a:t>filières (année 2018-2019)</a:t>
            </a:r>
            <a:endParaRPr lang="fr-FR" sz="1600" dirty="0">
              <a:solidFill>
                <a:prstClr val="white"/>
              </a:solidFill>
            </a:endParaRPr>
          </a:p>
        </p:txBody>
      </p:sp>
      <p:sp>
        <p:nvSpPr>
          <p:cNvPr id="9" name="Rectangle 2"/>
          <p:cNvSpPr>
            <a:spLocks noChangeArrowheads="1"/>
          </p:cNvSpPr>
          <p:nvPr/>
        </p:nvSpPr>
        <p:spPr bwMode="auto">
          <a:xfrm>
            <a:off x="251521" y="5877272"/>
            <a:ext cx="8712968" cy="720080"/>
          </a:xfrm>
          <a:prstGeom prst="rect">
            <a:avLst/>
          </a:prstGeom>
          <a:solidFill>
            <a:schemeClr val="accent3">
              <a:lumMod val="60000"/>
              <a:lumOff val="40000"/>
            </a:schemeClr>
          </a:solidFill>
          <a:ln w="9360" cap="sq">
            <a:noFill/>
            <a:miter lim="800000"/>
            <a:headEnd/>
            <a:tailEnd/>
          </a:ln>
          <a:effec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cs typeface="Arial" charset="0"/>
              </a:defRPr>
            </a:lvl9pPr>
          </a:lstStyle>
          <a:p>
            <a:r>
              <a:rPr lang="fr-FR" altLang="fr-FR" sz="1600" i="1" dirty="0" smtClean="0">
                <a:latin typeface="Avenir Next LT Pro"/>
              </a:rPr>
              <a:t>Légende </a:t>
            </a:r>
            <a:r>
              <a:rPr lang="fr-FR" altLang="fr-FR" sz="1600" dirty="0" smtClean="0">
                <a:latin typeface="Avenir Next LT Pro"/>
              </a:rPr>
              <a:t>: </a:t>
            </a:r>
            <a:r>
              <a:rPr lang="fr-FR" altLang="fr-FR" sz="1600" dirty="0">
                <a:latin typeface="Avenir Next LT Pro"/>
              </a:rPr>
              <a:t>CPIS = Cadres et professions intellectuelles supérieures</a:t>
            </a:r>
          </a:p>
          <a:p>
            <a:r>
              <a:rPr lang="fr-FR" altLang="fr-FR" sz="1600" i="1" dirty="0" smtClean="0">
                <a:latin typeface="Avenir Next LT Pro"/>
              </a:rPr>
              <a:t>Lecture</a:t>
            </a:r>
            <a:r>
              <a:rPr lang="fr-FR" altLang="fr-FR" sz="1600" dirty="0">
                <a:latin typeface="Avenir Next LT Pro"/>
              </a:rPr>
              <a:t> : 7 % des élèves inscrits dans les formations professionnelles sont des enfants de CPIS</a:t>
            </a:r>
          </a:p>
          <a:p>
            <a:r>
              <a:rPr lang="fr-FR" altLang="fr-FR" sz="1600" i="1" dirty="0">
                <a:latin typeface="Avenir Next LT Pro"/>
              </a:rPr>
              <a:t>Source</a:t>
            </a:r>
            <a:r>
              <a:rPr lang="fr-FR" altLang="fr-FR" sz="1600" dirty="0">
                <a:latin typeface="Avenir Next LT Pro"/>
              </a:rPr>
              <a:t> : RERS (2019), exploitations </a:t>
            </a:r>
            <a:r>
              <a:rPr lang="fr-FR" altLang="fr-FR" sz="1600" dirty="0" smtClean="0">
                <a:latin typeface="Avenir Next LT Pro"/>
              </a:rPr>
              <a:t>secondaires [Merle, 2020]</a:t>
            </a:r>
          </a:p>
        </p:txBody>
      </p:sp>
    </p:spTree>
    <p:extLst>
      <p:ext uri="{BB962C8B-B14F-4D97-AF65-F5344CB8AC3E}">
        <p14:creationId xmlns:p14="http://schemas.microsoft.com/office/powerpoint/2010/main" val="3480692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Plan de l’intervention</a:t>
            </a:r>
            <a:endParaRPr lang="fr-FR" b="1" dirty="0"/>
          </a:p>
        </p:txBody>
      </p:sp>
      <p:sp>
        <p:nvSpPr>
          <p:cNvPr id="3" name="Espace réservé du contenu 2"/>
          <p:cNvSpPr>
            <a:spLocks noGrp="1"/>
          </p:cNvSpPr>
          <p:nvPr>
            <p:ph idx="1"/>
          </p:nvPr>
        </p:nvSpPr>
        <p:spPr>
          <a:xfrm>
            <a:off x="457200" y="1412776"/>
            <a:ext cx="8507288" cy="5256584"/>
          </a:xfrm>
        </p:spPr>
        <p:txBody>
          <a:bodyPr>
            <a:normAutofit/>
          </a:bodyPr>
          <a:lstStyle/>
          <a:p>
            <a:pPr marL="514350" indent="-514350">
              <a:spcAft>
                <a:spcPts val="1200"/>
              </a:spcAft>
              <a:buAutoNum type="arabicPeriod"/>
            </a:pPr>
            <a:r>
              <a:rPr lang="fr-FR" sz="2800" dirty="0" smtClean="0"/>
              <a:t>Quelques évolutions macrosociales qui renseignent sur l’attention accrue aux troubles des apprentissages </a:t>
            </a:r>
            <a:r>
              <a:rPr lang="fr-FR" sz="2800" dirty="0"/>
              <a:t>(et leur précocité</a:t>
            </a:r>
            <a:r>
              <a:rPr lang="fr-FR" sz="2800" dirty="0" smtClean="0"/>
              <a:t>)</a:t>
            </a:r>
          </a:p>
          <a:p>
            <a:pPr marL="514350" indent="-514350">
              <a:buFont typeface="+mj-lt"/>
              <a:buAutoNum type="arabicPeriod"/>
            </a:pPr>
            <a:r>
              <a:rPr lang="fr-FR" sz="2800" dirty="0" smtClean="0"/>
              <a:t>La </a:t>
            </a:r>
            <a:r>
              <a:rPr lang="fr-FR" sz="2800" dirty="0"/>
              <a:t>dimension sociale des </a:t>
            </a:r>
            <a:r>
              <a:rPr lang="fr-FR" sz="2800" dirty="0" smtClean="0"/>
              <a:t>vulnérabilités</a:t>
            </a:r>
            <a:endParaRPr lang="fr-FR" sz="2800" dirty="0"/>
          </a:p>
          <a:p>
            <a:pPr marL="914400" lvl="1" indent="-514350"/>
            <a:r>
              <a:rPr lang="fr-FR" sz="2400" dirty="0" smtClean="0"/>
              <a:t>Réforme des méthodes d’apprentissage de la lecture</a:t>
            </a:r>
          </a:p>
          <a:p>
            <a:pPr marL="914400" lvl="1" indent="-514350"/>
            <a:r>
              <a:rPr lang="fr-FR" sz="2400" dirty="0" smtClean="0"/>
              <a:t>Situations d’apprentissage et malentendus </a:t>
            </a:r>
            <a:r>
              <a:rPr lang="fr-FR" sz="2400" dirty="0" err="1" smtClean="0"/>
              <a:t>socio-cognitifs</a:t>
            </a:r>
            <a:endParaRPr lang="fr-FR" sz="2400" dirty="0" smtClean="0"/>
          </a:p>
          <a:p>
            <a:pPr marL="914400" lvl="1" indent="-514350"/>
            <a:r>
              <a:rPr lang="fr-FR" sz="2400" dirty="0" smtClean="0"/>
              <a:t>Usages sociaux des diagnostics</a:t>
            </a:r>
          </a:p>
          <a:p>
            <a:pPr marL="914400" lvl="1" indent="-514350"/>
            <a:r>
              <a:rPr lang="fr-FR" sz="2400" dirty="0" smtClean="0"/>
              <a:t>Configurations de soins </a:t>
            </a:r>
          </a:p>
          <a:p>
            <a:pPr marL="0" indent="0">
              <a:buNone/>
            </a:pPr>
            <a:endParaRPr lang="fr-FR" sz="2800" dirty="0" smtClean="0"/>
          </a:p>
          <a:p>
            <a:pPr marL="0" indent="0">
              <a:buNone/>
            </a:pPr>
            <a:endParaRPr lang="fr-FR" sz="2800" dirty="0"/>
          </a:p>
        </p:txBody>
      </p:sp>
    </p:spTree>
    <p:extLst>
      <p:ext uri="{BB962C8B-B14F-4D97-AF65-F5344CB8AC3E}">
        <p14:creationId xmlns:p14="http://schemas.microsoft.com/office/powerpoint/2010/main" val="1727007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0338" y="340363"/>
            <a:ext cx="3801575" cy="6186309"/>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fr-FR" sz="2800" b="1" i="1" dirty="0" smtClean="0">
                <a:solidFill>
                  <a:prstClr val="white"/>
                </a:solidFill>
              </a:rPr>
              <a:t>Expérience réalisée par Bernstein (1975)</a:t>
            </a:r>
          </a:p>
          <a:p>
            <a:pPr algn="r"/>
            <a:r>
              <a:rPr lang="fr-FR" sz="2000" dirty="0" smtClean="0">
                <a:solidFill>
                  <a:prstClr val="white"/>
                </a:solidFill>
              </a:rPr>
              <a:t>On </a:t>
            </a:r>
            <a:r>
              <a:rPr lang="fr-FR" sz="2000" dirty="0">
                <a:solidFill>
                  <a:prstClr val="white"/>
                </a:solidFill>
              </a:rPr>
              <a:t>donne à des enfants appartenant à des classes de 6ème, dans des écoles scolarisant les enfants de catégories supérieures et dans des écoles scolarisant des enfants de catégories populaires, une série de quatre images et on leur demande de raconter une histoire sur la base de ces images. La première image montre quelques enfants jouant au ballon ; sur la 2ème image, le ballon casse une vitre ; sur la 3ème, une femme regarde par la fenêtre et un homme fait un geste de menace ; sur la 4ème, les enfants s'en </a:t>
            </a:r>
            <a:r>
              <a:rPr lang="fr-FR" sz="2000" dirty="0" smtClean="0">
                <a:solidFill>
                  <a:prstClr val="white"/>
                </a:solidFill>
              </a:rPr>
              <a:t>vont</a:t>
            </a:r>
          </a:p>
        </p:txBody>
      </p:sp>
      <p:sp>
        <p:nvSpPr>
          <p:cNvPr id="4" name="ZoneTexte 3"/>
          <p:cNvSpPr txBox="1"/>
          <p:nvPr/>
        </p:nvSpPr>
        <p:spPr>
          <a:xfrm>
            <a:off x="4109630" y="2924944"/>
            <a:ext cx="4680520" cy="3785652"/>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fr-FR" sz="2400" b="1" dirty="0">
                <a:solidFill>
                  <a:prstClr val="white"/>
                </a:solidFill>
              </a:rPr>
              <a:t>Histoire </a:t>
            </a:r>
            <a:r>
              <a:rPr lang="fr-FR" sz="2400" b="1" dirty="0" smtClean="0">
                <a:solidFill>
                  <a:prstClr val="white"/>
                </a:solidFill>
              </a:rPr>
              <a:t>2 </a:t>
            </a:r>
          </a:p>
          <a:p>
            <a:r>
              <a:rPr lang="fr-FR" sz="2400" i="1" dirty="0" smtClean="0">
                <a:solidFill>
                  <a:prstClr val="white"/>
                </a:solidFill>
              </a:rPr>
              <a:t>Trois </a:t>
            </a:r>
            <a:r>
              <a:rPr lang="fr-FR" sz="2400" i="1" dirty="0">
                <a:solidFill>
                  <a:prstClr val="white"/>
                </a:solidFill>
              </a:rPr>
              <a:t>enfants jouent au ballon et un enfant donne un coup de pied au ballon et il tape dans la fenêtre. Le ballon casse la vitre et les enfants la regardent et un homme sort et les gronde parce qu'ils ont cassé la vitre. Alors ils s'enfuient et puis cette dame regarde par la fenêtre et gronde les </a:t>
            </a:r>
            <a:r>
              <a:rPr lang="fr-FR" sz="2400" i="1" dirty="0" smtClean="0">
                <a:solidFill>
                  <a:prstClr val="white"/>
                </a:solidFill>
              </a:rPr>
              <a:t>enfants</a:t>
            </a:r>
            <a:endParaRPr lang="fr-FR" sz="2400" i="1" dirty="0">
              <a:solidFill>
                <a:prstClr val="white"/>
              </a:solidFill>
            </a:endParaRPr>
          </a:p>
        </p:txBody>
      </p:sp>
      <p:sp>
        <p:nvSpPr>
          <p:cNvPr id="5" name="ZoneTexte 4"/>
          <p:cNvSpPr txBox="1"/>
          <p:nvPr/>
        </p:nvSpPr>
        <p:spPr>
          <a:xfrm>
            <a:off x="4109630" y="103272"/>
            <a:ext cx="4680520" cy="2677656"/>
          </a:xfrm>
          <a:prstGeom prst="rect">
            <a:avLst/>
          </a:prstGeom>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fr-FR" sz="2400" b="1" dirty="0">
                <a:solidFill>
                  <a:prstClr val="white"/>
                </a:solidFill>
              </a:rPr>
              <a:t>Histoire </a:t>
            </a:r>
            <a:r>
              <a:rPr lang="fr-FR" sz="2400" b="1" dirty="0" smtClean="0">
                <a:solidFill>
                  <a:prstClr val="white"/>
                </a:solidFill>
              </a:rPr>
              <a:t>1</a:t>
            </a:r>
            <a:endParaRPr lang="fr-FR" sz="2400" b="1" dirty="0">
              <a:solidFill>
                <a:prstClr val="white"/>
              </a:solidFill>
            </a:endParaRPr>
          </a:p>
          <a:p>
            <a:r>
              <a:rPr lang="fr-FR" sz="2400" i="1" dirty="0">
                <a:solidFill>
                  <a:prstClr val="white"/>
                </a:solidFill>
              </a:rPr>
              <a:t>Ils jouent au football et il donne un coup de pied et il part jusque là et il casse la fenêtre et ils regardent ça et il sort et les gronde parce qu'ils l'ont cassée alors ils s'enfuient puis elle </a:t>
            </a:r>
            <a:r>
              <a:rPr lang="fr-FR" sz="2400" i="1" dirty="0" smtClean="0">
                <a:solidFill>
                  <a:prstClr val="white"/>
                </a:solidFill>
              </a:rPr>
              <a:t>regarde</a:t>
            </a:r>
            <a:endParaRPr lang="fr-FR" sz="2400" i="1" dirty="0">
              <a:solidFill>
                <a:prstClr val="white"/>
              </a:solidFill>
            </a:endParaRPr>
          </a:p>
        </p:txBody>
      </p:sp>
    </p:spTree>
    <p:extLst>
      <p:ext uri="{BB962C8B-B14F-4D97-AF65-F5344CB8AC3E}">
        <p14:creationId xmlns:p14="http://schemas.microsoft.com/office/powerpoint/2010/main" val="3647060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Plan de l’intervention</a:t>
            </a:r>
            <a:endParaRPr lang="fr-FR" b="1" dirty="0"/>
          </a:p>
        </p:txBody>
      </p:sp>
      <p:sp>
        <p:nvSpPr>
          <p:cNvPr id="3" name="Espace réservé du contenu 2"/>
          <p:cNvSpPr>
            <a:spLocks noGrp="1"/>
          </p:cNvSpPr>
          <p:nvPr>
            <p:ph idx="1"/>
          </p:nvPr>
        </p:nvSpPr>
        <p:spPr>
          <a:xfrm>
            <a:off x="457200" y="1412776"/>
            <a:ext cx="8507288" cy="5256584"/>
          </a:xfrm>
        </p:spPr>
        <p:txBody>
          <a:bodyPr>
            <a:normAutofit/>
          </a:bodyPr>
          <a:lstStyle/>
          <a:p>
            <a:pPr marL="514350" indent="-514350">
              <a:spcAft>
                <a:spcPts val="1200"/>
              </a:spcAft>
              <a:buAutoNum type="arabicPeriod"/>
            </a:pPr>
            <a:r>
              <a:rPr lang="fr-FR" sz="2800" dirty="0" smtClean="0"/>
              <a:t>Quelques évolutions macrosociales qui renseignent sur l’attention accrue aux troubles des apprentissages </a:t>
            </a:r>
            <a:r>
              <a:rPr lang="fr-FR" sz="2800" dirty="0"/>
              <a:t>(et leur précocité</a:t>
            </a:r>
            <a:r>
              <a:rPr lang="fr-FR" sz="2800" dirty="0" smtClean="0"/>
              <a:t>)</a:t>
            </a:r>
          </a:p>
          <a:p>
            <a:pPr marL="514350" indent="-514350">
              <a:buFont typeface="+mj-lt"/>
              <a:buAutoNum type="arabicPeriod"/>
            </a:pPr>
            <a:r>
              <a:rPr lang="fr-FR" sz="2800" dirty="0" smtClean="0"/>
              <a:t>La </a:t>
            </a:r>
            <a:r>
              <a:rPr lang="fr-FR" sz="2800" dirty="0"/>
              <a:t>dimension sociale des </a:t>
            </a:r>
            <a:r>
              <a:rPr lang="fr-FR" sz="2800" dirty="0" smtClean="0"/>
              <a:t>vulnérabilités</a:t>
            </a:r>
            <a:endParaRPr lang="fr-FR" sz="2800" dirty="0"/>
          </a:p>
          <a:p>
            <a:pPr marL="914400" lvl="1" indent="-514350"/>
            <a:r>
              <a:rPr lang="fr-FR" sz="2400" dirty="0" smtClean="0"/>
              <a:t>Réforme des méthodes d’apprentissage de la lecture</a:t>
            </a:r>
          </a:p>
          <a:p>
            <a:pPr marL="914400" lvl="1" indent="-514350"/>
            <a:r>
              <a:rPr lang="fr-FR" sz="2400" dirty="0" smtClean="0"/>
              <a:t>Situations d’apprentissage et malentendus </a:t>
            </a:r>
            <a:r>
              <a:rPr lang="fr-FR" sz="2400" dirty="0" err="1" smtClean="0"/>
              <a:t>socio-cognitifs</a:t>
            </a:r>
            <a:endParaRPr lang="fr-FR" sz="2400" dirty="0" smtClean="0"/>
          </a:p>
          <a:p>
            <a:pPr marL="914400" lvl="1" indent="-514350"/>
            <a:r>
              <a:rPr lang="fr-FR" sz="2400" dirty="0" smtClean="0"/>
              <a:t>Usages sociaux des diagnostics</a:t>
            </a:r>
          </a:p>
          <a:p>
            <a:pPr marL="914400" lvl="1" indent="-514350"/>
            <a:r>
              <a:rPr lang="fr-FR" sz="2400" dirty="0" smtClean="0"/>
              <a:t>Configurations de soins </a:t>
            </a:r>
          </a:p>
          <a:p>
            <a:pPr marL="0" indent="0">
              <a:buNone/>
            </a:pPr>
            <a:endParaRPr lang="fr-FR" sz="2800" dirty="0" smtClean="0"/>
          </a:p>
          <a:p>
            <a:pPr marL="0" indent="0">
              <a:buNone/>
            </a:pPr>
            <a:endParaRPr lang="fr-FR" sz="2800" dirty="0"/>
          </a:p>
        </p:txBody>
      </p:sp>
    </p:spTree>
    <p:extLst>
      <p:ext uri="{BB962C8B-B14F-4D97-AF65-F5344CB8AC3E}">
        <p14:creationId xmlns:p14="http://schemas.microsoft.com/office/powerpoint/2010/main" val="1727007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Bibliographie indicative</a:t>
            </a:r>
            <a:endParaRPr lang="fr-FR" b="1" dirty="0"/>
          </a:p>
        </p:txBody>
      </p:sp>
      <p:sp>
        <p:nvSpPr>
          <p:cNvPr id="3" name="Espace réservé du contenu 2"/>
          <p:cNvSpPr>
            <a:spLocks noGrp="1"/>
          </p:cNvSpPr>
          <p:nvPr>
            <p:ph idx="1"/>
          </p:nvPr>
        </p:nvSpPr>
        <p:spPr/>
        <p:txBody>
          <a:bodyPr/>
          <a:lstStyle/>
          <a:p>
            <a:endParaRPr lang="fr-FR" dirty="0"/>
          </a:p>
        </p:txBody>
      </p:sp>
    </p:spTree>
    <p:extLst>
      <p:ext uri="{BB962C8B-B14F-4D97-AF65-F5344CB8AC3E}">
        <p14:creationId xmlns:p14="http://schemas.microsoft.com/office/powerpoint/2010/main" val="4013509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Personnalisé 10">
      <a:dk1>
        <a:srgbClr val="484D60"/>
      </a:dk1>
      <a:lt1>
        <a:sysClr val="window" lastClr="FFFFFF"/>
      </a:lt1>
      <a:dk2>
        <a:srgbClr val="646B86"/>
      </a:dk2>
      <a:lt2>
        <a:srgbClr val="D16349"/>
      </a:lt2>
      <a:accent1>
        <a:srgbClr val="D16349"/>
      </a:accent1>
      <a:accent2>
        <a:srgbClr val="8FB08C"/>
      </a:accent2>
      <a:accent3>
        <a:srgbClr val="CCB400"/>
      </a:accent3>
      <a:accent4>
        <a:srgbClr val="7EB943"/>
      </a:accent4>
      <a:accent5>
        <a:srgbClr val="D581BF"/>
      </a:accent5>
      <a:accent6>
        <a:srgbClr val="D19049"/>
      </a:accent6>
      <a:hlink>
        <a:srgbClr val="CCB400"/>
      </a:hlink>
      <a:folHlink>
        <a:srgbClr val="D581BF"/>
      </a:folHlink>
    </a:clrScheme>
    <a:fontScheme name="Personnalisé 1">
      <a:majorFont>
        <a:latin typeface="Century Gothic"/>
        <a:ea typeface=""/>
        <a:cs typeface=""/>
      </a:majorFont>
      <a:minorFont>
        <a:latin typeface="Calibri"/>
        <a:ea typeface=""/>
        <a:cs typeface=""/>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159</TotalTime>
  <Words>483</Words>
  <Application>Microsoft Office PowerPoint</Application>
  <PresentationFormat>Affichage à l'écran (4:3)</PresentationFormat>
  <Paragraphs>53</Paragraphs>
  <Slides>9</Slides>
  <Notes>2</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Clarté</vt:lpstr>
      <vt:lpstr>Journée de formation « facteurs de vulnérabilités TSA »  Perspectives depuis la sociologie</vt:lpstr>
      <vt:lpstr>Présentation PowerPoint</vt:lpstr>
      <vt:lpstr>Plan de l’intervention</vt:lpstr>
      <vt:lpstr>Présentation PowerPoint</vt:lpstr>
      <vt:lpstr>Malgré la massification, de fortes inégalités scolaires </vt:lpstr>
      <vt:lpstr>Plan de l’intervention</vt:lpstr>
      <vt:lpstr>Présentation PowerPoint</vt:lpstr>
      <vt:lpstr>Plan de l’intervention</vt:lpstr>
      <vt:lpstr>Bibliographie indicative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Eval</dc:creator>
  <cp:lastModifiedBy>Eval</cp:lastModifiedBy>
  <cp:revision>11</cp:revision>
  <dcterms:created xsi:type="dcterms:W3CDTF">2023-10-02T14:47:29Z</dcterms:created>
  <dcterms:modified xsi:type="dcterms:W3CDTF">2023-10-06T06:47:18Z</dcterms:modified>
</cp:coreProperties>
</file>